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4"/>
  </p:notesMasterIdLst>
  <p:sldIdLst>
    <p:sldId id="354" r:id="rId5"/>
    <p:sldId id="396" r:id="rId6"/>
    <p:sldId id="398" r:id="rId7"/>
    <p:sldId id="399" r:id="rId8"/>
    <p:sldId id="400" r:id="rId9"/>
    <p:sldId id="401" r:id="rId10"/>
    <p:sldId id="402" r:id="rId11"/>
    <p:sldId id="403" r:id="rId12"/>
    <p:sldId id="404" r:id="rId13"/>
    <p:sldId id="405" r:id="rId14"/>
    <p:sldId id="406" r:id="rId15"/>
    <p:sldId id="407" r:id="rId16"/>
    <p:sldId id="408" r:id="rId17"/>
    <p:sldId id="410" r:id="rId18"/>
    <p:sldId id="411" r:id="rId19"/>
    <p:sldId id="412" r:id="rId20"/>
    <p:sldId id="466" r:id="rId21"/>
    <p:sldId id="467" r:id="rId22"/>
    <p:sldId id="418" r:id="rId23"/>
    <p:sldId id="419" r:id="rId24"/>
    <p:sldId id="420" r:id="rId25"/>
    <p:sldId id="421" r:id="rId26"/>
    <p:sldId id="422" r:id="rId27"/>
    <p:sldId id="423" r:id="rId28"/>
    <p:sldId id="424" r:id="rId29"/>
    <p:sldId id="425" r:id="rId30"/>
    <p:sldId id="426" r:id="rId31"/>
    <p:sldId id="427" r:id="rId32"/>
    <p:sldId id="428" r:id="rId33"/>
    <p:sldId id="429" r:id="rId34"/>
    <p:sldId id="430" r:id="rId35"/>
    <p:sldId id="431" r:id="rId36"/>
    <p:sldId id="432" r:id="rId37"/>
    <p:sldId id="433" r:id="rId38"/>
    <p:sldId id="434" r:id="rId39"/>
    <p:sldId id="435" r:id="rId40"/>
    <p:sldId id="436" r:id="rId41"/>
    <p:sldId id="437" r:id="rId42"/>
    <p:sldId id="438" r:id="rId43"/>
    <p:sldId id="439" r:id="rId44"/>
    <p:sldId id="440" r:id="rId45"/>
    <p:sldId id="468" r:id="rId46"/>
    <p:sldId id="470" r:id="rId47"/>
    <p:sldId id="469"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453" r:id="rId61"/>
    <p:sldId id="454" r:id="rId62"/>
    <p:sldId id="455" r:id="rId63"/>
    <p:sldId id="456" r:id="rId64"/>
    <p:sldId id="457" r:id="rId65"/>
    <p:sldId id="458" r:id="rId66"/>
    <p:sldId id="471" r:id="rId67"/>
    <p:sldId id="459" r:id="rId68"/>
    <p:sldId id="472" r:id="rId69"/>
    <p:sldId id="473" r:id="rId70"/>
    <p:sldId id="474" r:id="rId71"/>
    <p:sldId id="464" r:id="rId72"/>
    <p:sldId id="46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5 mins)" id="{28E9690B-0091-4B37-904D-AF77356E58A6}">
          <p14:sldIdLst/>
        </p14:section>
        <p14:section name="Topic 1 (15 mins)" id="{81FA6515-2ACA-42D2-B462-6AD6B7D7EF6D}">
          <p14:sldIdLst/>
        </p14:section>
        <p14:section name="Topic 2 (15 mins)" id="{BE77E550-7281-471B-8258-C27D80DE44AD}">
          <p14:sldIdLst/>
        </p14:section>
        <p14:section name="Topic 3 (15 mins)" id="{C4212DAB-B303-4A26-AF49-9423C7739B3E}">
          <p14:sldIdLst/>
        </p14:section>
        <p14:section name="Conclusion (5 mins)" id="{6EC64523-FE06-4775-B955-831F82F993AC}">
          <p14:sldIdLst>
            <p14:sldId id="354"/>
            <p14:sldId id="396"/>
            <p14:sldId id="398"/>
            <p14:sldId id="399"/>
            <p14:sldId id="400"/>
            <p14:sldId id="401"/>
            <p14:sldId id="402"/>
            <p14:sldId id="403"/>
            <p14:sldId id="404"/>
            <p14:sldId id="405"/>
            <p14:sldId id="406"/>
            <p14:sldId id="407"/>
            <p14:sldId id="408"/>
            <p14:sldId id="410"/>
            <p14:sldId id="411"/>
            <p14:sldId id="412"/>
            <p14:sldId id="466"/>
            <p14:sldId id="46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68"/>
            <p14:sldId id="470"/>
            <p14:sldId id="469"/>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71"/>
            <p14:sldId id="459"/>
            <p14:sldId id="472"/>
            <p14:sldId id="473"/>
            <p14:sldId id="474"/>
            <p14:sldId id="464"/>
            <p14:sldId id="4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86411" autoAdjust="0"/>
  </p:normalViewPr>
  <p:slideViewPr>
    <p:cSldViewPr snapToGrid="0" showGuides="1">
      <p:cViewPr varScale="1">
        <p:scale>
          <a:sx n="86" d="100"/>
          <a:sy n="86" d="100"/>
        </p:scale>
        <p:origin x="66" y="1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07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0B467-AF3F-4A69-A8E7-7C0C5514CA4B}" type="datetimeFigureOut">
              <a:rPr lang="en-US" smtClean="0"/>
              <a:t>10/19/2016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3F966B-4ADC-4E3F-B36C-6FAFCC426477}" type="slidenum">
              <a:rPr lang="en-US" smtClean="0"/>
              <a:t>‹#›</a:t>
            </a:fld>
            <a:endParaRPr lang="en-US"/>
          </a:p>
        </p:txBody>
      </p:sp>
    </p:spTree>
    <p:extLst>
      <p:ext uri="{BB962C8B-B14F-4D97-AF65-F5344CB8AC3E}">
        <p14:creationId xmlns:p14="http://schemas.microsoft.com/office/powerpoint/2010/main" val="220049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Active Directory is</a:t>
            </a:r>
            <a:r>
              <a:rPr lang="en-US" baseline="0" dirty="0"/>
              <a:t> our cloud based directory and identity management service.</a:t>
            </a:r>
          </a:p>
          <a:p>
            <a:endParaRPr lang="en-US" baseline="0" dirty="0"/>
          </a:p>
          <a:p>
            <a:r>
              <a:rPr lang="en-US" baseline="0" dirty="0"/>
              <a:t>It is not Windows Server Active Directory running in a virtual machine.  It is a multi-tenant identity and management service designed from the ground up to support modern cloud-based applications.</a:t>
            </a:r>
          </a:p>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10/19/2016 9:36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621703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22</a:t>
            </a:fld>
            <a:endParaRPr lang="en-US"/>
          </a:p>
        </p:txBody>
      </p:sp>
    </p:spTree>
    <p:extLst>
      <p:ext uri="{BB962C8B-B14F-4D97-AF65-F5344CB8AC3E}">
        <p14:creationId xmlns:p14="http://schemas.microsoft.com/office/powerpoint/2010/main" val="2950828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23</a:t>
            </a:fld>
            <a:endParaRPr lang="en-US"/>
          </a:p>
        </p:txBody>
      </p:sp>
    </p:spTree>
    <p:extLst>
      <p:ext uri="{BB962C8B-B14F-4D97-AF65-F5344CB8AC3E}">
        <p14:creationId xmlns:p14="http://schemas.microsoft.com/office/powerpoint/2010/main" val="527613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24</a:t>
            </a:fld>
            <a:endParaRPr lang="en-US"/>
          </a:p>
        </p:txBody>
      </p:sp>
    </p:spTree>
    <p:extLst>
      <p:ext uri="{BB962C8B-B14F-4D97-AF65-F5344CB8AC3E}">
        <p14:creationId xmlns:p14="http://schemas.microsoft.com/office/powerpoint/2010/main" val="381018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25</a:t>
            </a:fld>
            <a:endParaRPr lang="en-US"/>
          </a:p>
        </p:txBody>
      </p:sp>
    </p:spTree>
    <p:extLst>
      <p:ext uri="{BB962C8B-B14F-4D97-AF65-F5344CB8AC3E}">
        <p14:creationId xmlns:p14="http://schemas.microsoft.com/office/powerpoint/2010/main" val="2614485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26</a:t>
            </a:fld>
            <a:endParaRPr lang="en-US"/>
          </a:p>
        </p:txBody>
      </p:sp>
    </p:spTree>
    <p:extLst>
      <p:ext uri="{BB962C8B-B14F-4D97-AF65-F5344CB8AC3E}">
        <p14:creationId xmlns:p14="http://schemas.microsoft.com/office/powerpoint/2010/main" val="3002405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27</a:t>
            </a:fld>
            <a:endParaRPr lang="en-US"/>
          </a:p>
        </p:txBody>
      </p:sp>
    </p:spTree>
    <p:extLst>
      <p:ext uri="{BB962C8B-B14F-4D97-AF65-F5344CB8AC3E}">
        <p14:creationId xmlns:p14="http://schemas.microsoft.com/office/powerpoint/2010/main" val="1362442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28</a:t>
            </a:fld>
            <a:endParaRPr lang="en-US"/>
          </a:p>
        </p:txBody>
      </p:sp>
    </p:spTree>
    <p:extLst>
      <p:ext uri="{BB962C8B-B14F-4D97-AF65-F5344CB8AC3E}">
        <p14:creationId xmlns:p14="http://schemas.microsoft.com/office/powerpoint/2010/main" val="329822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29</a:t>
            </a:fld>
            <a:endParaRPr lang="en-US"/>
          </a:p>
        </p:txBody>
      </p:sp>
    </p:spTree>
    <p:extLst>
      <p:ext uri="{BB962C8B-B14F-4D97-AF65-F5344CB8AC3E}">
        <p14:creationId xmlns:p14="http://schemas.microsoft.com/office/powerpoint/2010/main" val="4206872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30</a:t>
            </a:fld>
            <a:endParaRPr lang="en-US"/>
          </a:p>
        </p:txBody>
      </p:sp>
    </p:spTree>
    <p:extLst>
      <p:ext uri="{BB962C8B-B14F-4D97-AF65-F5344CB8AC3E}">
        <p14:creationId xmlns:p14="http://schemas.microsoft.com/office/powerpoint/2010/main" val="3924811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31</a:t>
            </a:fld>
            <a:endParaRPr lang="en-US"/>
          </a:p>
        </p:txBody>
      </p:sp>
    </p:spTree>
    <p:extLst>
      <p:ext uri="{BB962C8B-B14F-4D97-AF65-F5344CB8AC3E}">
        <p14:creationId xmlns:p14="http://schemas.microsoft.com/office/powerpoint/2010/main" val="153517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0" indent="0">
              <a:lnSpc>
                <a:spcPct val="100000"/>
              </a:lnSpc>
              <a:buNone/>
              <a:tabLst>
                <a:tab pos="0" algn="l"/>
              </a:tabLst>
              <a:defRPr/>
            </a:pPr>
            <a:r>
              <a:rPr lang="en-US" b="1" dirty="0">
                <a:latin typeface="Arial" charset="0"/>
                <a:cs typeface="Arial" charset="0"/>
              </a:rPr>
              <a:t>Title: </a:t>
            </a:r>
            <a:r>
              <a:rPr lang="en-US" dirty="0">
                <a:latin typeface="Arial" charset="0"/>
                <a:cs typeface="Arial" charset="0"/>
              </a:rPr>
              <a:t>Objectives</a:t>
            </a:r>
            <a:endParaRPr lang="en-US" b="1" dirty="0">
              <a:latin typeface="Arial" charset="0"/>
              <a:cs typeface="Arial" charset="0"/>
            </a:endParaRPr>
          </a:p>
          <a:p>
            <a:pPr marL="0" indent="0">
              <a:lnSpc>
                <a:spcPct val="100000"/>
              </a:lnSpc>
              <a:buNone/>
              <a:tabLst>
                <a:tab pos="0" algn="l"/>
              </a:tabLst>
              <a:defRPr/>
            </a:pPr>
            <a:r>
              <a:rPr lang="en-US" b="1" dirty="0">
                <a:latin typeface="Arial" charset="0"/>
                <a:cs typeface="Arial" charset="0"/>
              </a:rPr>
              <a:t>Length: </a:t>
            </a:r>
            <a:r>
              <a:rPr lang="en-US" dirty="0"/>
              <a:t>2 minutes</a:t>
            </a:r>
          </a:p>
          <a:p>
            <a:pPr marL="0" indent="0">
              <a:lnSpc>
                <a:spcPct val="100000"/>
              </a:lnSpc>
              <a:buNone/>
              <a:tabLst>
                <a:tab pos="0" algn="l"/>
              </a:tabLst>
              <a:defRPr/>
            </a:pPr>
            <a:r>
              <a:rPr lang="en-US" b="1" dirty="0"/>
              <a:t>Participant Notes: </a:t>
            </a:r>
            <a:endParaRPr lang="en-US" dirty="0"/>
          </a:p>
          <a:p>
            <a:r>
              <a:rPr lang="en-GB" dirty="0"/>
              <a:t>After completing this module, you will be able to:</a:t>
            </a:r>
          </a:p>
          <a:p>
            <a:pPr marL="171450" indent="-171450">
              <a:buFont typeface="Arial" panose="020B0604020202020204" pitchFamily="34" charset="0"/>
              <a:buChar char="•"/>
            </a:pPr>
            <a:r>
              <a:rPr lang="en-GB" sz="1200" dirty="0">
                <a:latin typeface="+mn-lt"/>
              </a:rPr>
              <a:t>Disaster Recovery features available in Azure</a:t>
            </a:r>
          </a:p>
          <a:p>
            <a:pPr marL="171450" indent="-171450">
              <a:buFont typeface="Arial" panose="020B0604020202020204" pitchFamily="34" charset="0"/>
              <a:buChar char="•"/>
            </a:pPr>
            <a:r>
              <a:rPr lang="en-GB" sz="1200" dirty="0">
                <a:solidFill>
                  <a:schemeClr val="tx1"/>
                </a:solidFill>
                <a:latin typeface="+mn-lt"/>
              </a:rPr>
              <a:t>Integrating Azure Disaster Recovery features in an SAP infrastructure</a:t>
            </a:r>
          </a:p>
          <a:p>
            <a:pPr marL="171450" indent="-171450">
              <a:buFont typeface="Arial" panose="020B0604020202020204" pitchFamily="34" charset="0"/>
              <a:buChar char="•"/>
            </a:pPr>
            <a:r>
              <a:rPr lang="en-GB" sz="1200" dirty="0">
                <a:solidFill>
                  <a:schemeClr val="tx1"/>
                </a:solidFill>
                <a:latin typeface="+mn-lt"/>
              </a:rPr>
              <a:t>Azure Site Recovery </a:t>
            </a:r>
          </a:p>
          <a:p>
            <a:pPr marL="171450" indent="-171450">
              <a:buFont typeface="Arial" panose="020B0604020202020204" pitchFamily="34" charset="0"/>
              <a:buChar char="•"/>
            </a:pPr>
            <a:r>
              <a:rPr lang="en-GB" sz="1200" dirty="0">
                <a:solidFill>
                  <a:schemeClr val="tx1"/>
                </a:solidFill>
                <a:latin typeface="+mn-lt"/>
              </a:rPr>
              <a:t>Azure Site Recovery for SAP VM infrastructure</a:t>
            </a:r>
            <a:endParaRPr lang="en-GB" sz="1200" dirty="0">
              <a:solidFill>
                <a:schemeClr val="tx1"/>
              </a:solidFill>
            </a:endParaRPr>
          </a:p>
          <a:p>
            <a:pPr marL="0" indent="0">
              <a:spcAft>
                <a:spcPts val="600"/>
              </a:spcAft>
              <a:buNone/>
            </a:pPr>
            <a:endParaRPr lang="en-US" dirty="0"/>
          </a:p>
          <a:p>
            <a:pPr marL="0" indent="0">
              <a:spcAft>
                <a:spcPts val="600"/>
              </a:spcAft>
              <a:buNone/>
            </a:pPr>
            <a:r>
              <a:rPr lang="en-US" dirty="0"/>
              <a:t>Make sure you address what this course will NOT cover based</a:t>
            </a:r>
            <a:r>
              <a:rPr lang="en-US" baseline="0" dirty="0"/>
              <a:t> on experience.</a:t>
            </a:r>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DF95B085-9A9D-4465-9F32-577AE9763677}" type="datetime1">
              <a:rPr lang="en-US" smtClean="0"/>
              <a:t>10/19/2016</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2013 Microsoft Corporation. All rights reserved. Microsoft, Windows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a:t>
            </a:fld>
            <a:endParaRPr lang="en-US" dirty="0"/>
          </a:p>
        </p:txBody>
      </p:sp>
      <p:sp>
        <p:nvSpPr>
          <p:cNvPr id="8" name="Rectangle 7"/>
          <p:cNvSpPr/>
          <p:nvPr/>
        </p:nvSpPr>
        <p:spPr>
          <a:xfrm>
            <a:off x="381000" y="971789"/>
            <a:ext cx="2971800" cy="784828"/>
          </a:xfrm>
          <a:prstGeom prst="rect">
            <a:avLst/>
          </a:prstGeom>
        </p:spPr>
        <p:txBody>
          <a:bodyPr wrap="square" lIns="91438" tIns="45719" rIns="91438" bIns="45719">
            <a:spAutoFit/>
          </a:bodyPr>
          <a:lstStyle/>
          <a:p>
            <a:pPr>
              <a:tabLst>
                <a:tab pos="0" algn="l"/>
              </a:tabLst>
              <a:defRPr/>
            </a:pPr>
            <a:r>
              <a:rPr lang="en-US" sz="900" b="1" dirty="0">
                <a:solidFill>
                  <a:srgbClr val="FF0000"/>
                </a:solidFill>
                <a:latin typeface="Arial" charset="0"/>
                <a:cs typeface="Arial" charset="0"/>
              </a:rPr>
              <a:t>Start Time xx:xx / Length: </a:t>
            </a:r>
            <a:r>
              <a:rPr lang="en-US" sz="900" b="1" dirty="0">
                <a:solidFill>
                  <a:srgbClr val="FF0000"/>
                </a:solidFill>
              </a:rPr>
              <a:t>2 minutes</a:t>
            </a:r>
          </a:p>
          <a:p>
            <a:pPr>
              <a:spcAft>
                <a:spcPts val="600"/>
              </a:spcAft>
            </a:pPr>
            <a:endParaRPr lang="en-US" sz="900" dirty="0">
              <a:solidFill>
                <a:srgbClr val="FF0000"/>
              </a:solidFill>
            </a:endParaRPr>
          </a:p>
          <a:p>
            <a:pPr>
              <a:spcAft>
                <a:spcPts val="600"/>
              </a:spcAft>
            </a:pPr>
            <a:r>
              <a:rPr lang="en-US" sz="900" dirty="0">
                <a:solidFill>
                  <a:srgbClr val="FF0000"/>
                </a:solidFill>
              </a:rPr>
              <a:t>Review the learning objectives.</a:t>
            </a:r>
          </a:p>
          <a:p>
            <a:pPr indent="228593">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160548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32</a:t>
            </a:fld>
            <a:endParaRPr lang="en-US"/>
          </a:p>
        </p:txBody>
      </p:sp>
    </p:spTree>
    <p:extLst>
      <p:ext uri="{BB962C8B-B14F-4D97-AF65-F5344CB8AC3E}">
        <p14:creationId xmlns:p14="http://schemas.microsoft.com/office/powerpoint/2010/main" val="3872335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33</a:t>
            </a:fld>
            <a:endParaRPr lang="en-US"/>
          </a:p>
        </p:txBody>
      </p:sp>
    </p:spTree>
    <p:extLst>
      <p:ext uri="{BB962C8B-B14F-4D97-AF65-F5344CB8AC3E}">
        <p14:creationId xmlns:p14="http://schemas.microsoft.com/office/powerpoint/2010/main" val="2185946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35</a:t>
            </a:fld>
            <a:endParaRPr lang="en-US"/>
          </a:p>
        </p:txBody>
      </p:sp>
    </p:spTree>
    <p:extLst>
      <p:ext uri="{BB962C8B-B14F-4D97-AF65-F5344CB8AC3E}">
        <p14:creationId xmlns:p14="http://schemas.microsoft.com/office/powerpoint/2010/main" val="2334866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36</a:t>
            </a:fld>
            <a:endParaRPr lang="en-US"/>
          </a:p>
        </p:txBody>
      </p:sp>
    </p:spTree>
    <p:extLst>
      <p:ext uri="{BB962C8B-B14F-4D97-AF65-F5344CB8AC3E}">
        <p14:creationId xmlns:p14="http://schemas.microsoft.com/office/powerpoint/2010/main" val="1810163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1A41F1F-90BE-488A-B820-D47438566D65}" type="slidenum">
              <a:rPr lang="en-US" smtClean="0"/>
              <a:t>37</a:t>
            </a:fld>
            <a:endParaRPr lang="en-US"/>
          </a:p>
        </p:txBody>
      </p:sp>
    </p:spTree>
    <p:extLst>
      <p:ext uri="{BB962C8B-B14F-4D97-AF65-F5344CB8AC3E}">
        <p14:creationId xmlns:p14="http://schemas.microsoft.com/office/powerpoint/2010/main" val="1905500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38</a:t>
            </a:fld>
            <a:endParaRPr lang="en-US"/>
          </a:p>
        </p:txBody>
      </p:sp>
    </p:spTree>
    <p:extLst>
      <p:ext uri="{BB962C8B-B14F-4D97-AF65-F5344CB8AC3E}">
        <p14:creationId xmlns:p14="http://schemas.microsoft.com/office/powerpoint/2010/main" val="2809121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39</a:t>
            </a:fld>
            <a:endParaRPr lang="en-US"/>
          </a:p>
        </p:txBody>
      </p:sp>
    </p:spTree>
    <p:extLst>
      <p:ext uri="{BB962C8B-B14F-4D97-AF65-F5344CB8AC3E}">
        <p14:creationId xmlns:p14="http://schemas.microsoft.com/office/powerpoint/2010/main" val="795268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t>40</a:t>
            </a:fld>
            <a:endParaRPr lang="en-US"/>
          </a:p>
        </p:txBody>
      </p:sp>
    </p:spTree>
    <p:extLst>
      <p:ext uri="{BB962C8B-B14F-4D97-AF65-F5344CB8AC3E}">
        <p14:creationId xmlns:p14="http://schemas.microsoft.com/office/powerpoint/2010/main" val="49099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41</a:t>
            </a:fld>
            <a:endParaRPr lang="en-US"/>
          </a:p>
        </p:txBody>
      </p:sp>
    </p:spTree>
    <p:extLst>
      <p:ext uri="{BB962C8B-B14F-4D97-AF65-F5344CB8AC3E}">
        <p14:creationId xmlns:p14="http://schemas.microsoft.com/office/powerpoint/2010/main" val="2510853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46</a:t>
            </a:fld>
            <a:endParaRPr lang="en-US"/>
          </a:p>
        </p:txBody>
      </p:sp>
    </p:spTree>
    <p:extLst>
      <p:ext uri="{BB962C8B-B14F-4D97-AF65-F5344CB8AC3E}">
        <p14:creationId xmlns:p14="http://schemas.microsoft.com/office/powerpoint/2010/main" val="327580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FE180A97-E405-495E-91E9-8E542344D7A8}" type="slidenum">
              <a:rPr lang="en-US" smtClean="0"/>
              <a:t>5</a:t>
            </a:fld>
            <a:endParaRPr lang="en-US"/>
          </a:p>
        </p:txBody>
      </p:sp>
    </p:spTree>
    <p:extLst>
      <p:ext uri="{BB962C8B-B14F-4D97-AF65-F5344CB8AC3E}">
        <p14:creationId xmlns:p14="http://schemas.microsoft.com/office/powerpoint/2010/main" val="1432194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21843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5650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81672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51</a:t>
            </a:fld>
            <a:endParaRPr lang="en-US"/>
          </a:p>
        </p:txBody>
      </p:sp>
    </p:spTree>
    <p:extLst>
      <p:ext uri="{BB962C8B-B14F-4D97-AF65-F5344CB8AC3E}">
        <p14:creationId xmlns:p14="http://schemas.microsoft.com/office/powerpoint/2010/main" val="111748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52</a:t>
            </a:fld>
            <a:endParaRPr lang="en-US"/>
          </a:p>
        </p:txBody>
      </p:sp>
    </p:spTree>
    <p:extLst>
      <p:ext uri="{BB962C8B-B14F-4D97-AF65-F5344CB8AC3E}">
        <p14:creationId xmlns:p14="http://schemas.microsoft.com/office/powerpoint/2010/main" val="4106753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53</a:t>
            </a:fld>
            <a:endParaRPr lang="en-US"/>
          </a:p>
        </p:txBody>
      </p:sp>
    </p:spTree>
    <p:extLst>
      <p:ext uri="{BB962C8B-B14F-4D97-AF65-F5344CB8AC3E}">
        <p14:creationId xmlns:p14="http://schemas.microsoft.com/office/powerpoint/2010/main" val="1146431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54</a:t>
            </a:fld>
            <a:endParaRPr lang="en-US"/>
          </a:p>
        </p:txBody>
      </p:sp>
    </p:spTree>
    <p:extLst>
      <p:ext uri="{BB962C8B-B14F-4D97-AF65-F5344CB8AC3E}">
        <p14:creationId xmlns:p14="http://schemas.microsoft.com/office/powerpoint/2010/main" val="15561622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56</a:t>
            </a:fld>
            <a:endParaRPr lang="en-US"/>
          </a:p>
        </p:txBody>
      </p:sp>
    </p:spTree>
    <p:extLst>
      <p:ext uri="{BB962C8B-B14F-4D97-AF65-F5344CB8AC3E}">
        <p14:creationId xmlns:p14="http://schemas.microsoft.com/office/powerpoint/2010/main" val="3031622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57</a:t>
            </a:fld>
            <a:endParaRPr lang="en-US"/>
          </a:p>
        </p:txBody>
      </p:sp>
    </p:spTree>
    <p:extLst>
      <p:ext uri="{BB962C8B-B14F-4D97-AF65-F5344CB8AC3E}">
        <p14:creationId xmlns:p14="http://schemas.microsoft.com/office/powerpoint/2010/main" val="2820683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1A41F1F-90BE-488A-B820-D47438566D65}" type="slidenum">
              <a:rPr lang="en-US" smtClean="0"/>
              <a:t>58</a:t>
            </a:fld>
            <a:endParaRPr lang="en-US"/>
          </a:p>
        </p:txBody>
      </p:sp>
    </p:spTree>
    <p:extLst>
      <p:ext uri="{BB962C8B-B14F-4D97-AF65-F5344CB8AC3E}">
        <p14:creationId xmlns:p14="http://schemas.microsoft.com/office/powerpoint/2010/main" val="314323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Times" panose="02020603050405020304" pitchFamily="18" charset="0"/>
              <a:ea typeface="ＭＳ Ｐゴシック" pitchFamily="34" charset="-128"/>
            </a:endParaRPr>
          </a:p>
        </p:txBody>
      </p:sp>
      <p:sp>
        <p:nvSpPr>
          <p:cNvPr id="4" name="Footer Placeholder 3"/>
          <p:cNvSpPr>
            <a:spLocks noGrp="1"/>
          </p:cNvSpPr>
          <p:nvPr>
            <p:ph type="ftr" sz="quarter" idx="4"/>
          </p:nvPr>
        </p:nvSpPr>
        <p:spPr/>
        <p:txBody>
          <a:bodyPr/>
          <a:lstStyle/>
          <a:p>
            <a:pPr defTabSz="914099">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3891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fld id="{56E9920D-E81E-40A6-976D-8EE0A83ABBDA}" type="datetime1">
              <a:rPr lang="en-US" altLang="en-US" sz="1200" smtClean="0">
                <a:solidFill>
                  <a:srgbClr val="000000"/>
                </a:solidFill>
                <a:latin typeface="Times" panose="02020603050405020304" pitchFamily="18" charset="0"/>
              </a:rPr>
              <a:pPr/>
              <a:t>10/19/2016</a:t>
            </a:fld>
            <a:endParaRPr lang="en-US" altLang="en-US" sz="1200">
              <a:solidFill>
                <a:srgbClr val="000000"/>
              </a:solidFill>
              <a:latin typeface="Times" panose="02020603050405020304" pitchFamily="18" charset="0"/>
            </a:endParaRPr>
          </a:p>
        </p:txBody>
      </p:sp>
      <p:sp>
        <p:nvSpPr>
          <p:cNvPr id="38918" name="Slide Number Placeholder 5"/>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fld id="{182B9915-B4F7-45A1-85B2-DDEBBD65D2D4}" type="slidenum">
              <a:rPr lang="en-US" altLang="en-US" sz="1200" smtClean="0">
                <a:solidFill>
                  <a:srgbClr val="000000"/>
                </a:solidFill>
                <a:latin typeface="Times" panose="02020603050405020304" pitchFamily="18" charset="0"/>
              </a:rPr>
              <a:pPr/>
              <a:t>6</a:t>
            </a:fld>
            <a:endParaRPr lang="en-US" altLang="en-US" sz="1200">
              <a:solidFill>
                <a:srgbClr val="000000"/>
              </a:solidFill>
              <a:latin typeface="Times" panose="02020603050405020304" pitchFamily="18" charset="0"/>
            </a:endParaRPr>
          </a:p>
        </p:txBody>
      </p:sp>
    </p:spTree>
    <p:extLst>
      <p:ext uri="{BB962C8B-B14F-4D97-AF65-F5344CB8AC3E}">
        <p14:creationId xmlns:p14="http://schemas.microsoft.com/office/powerpoint/2010/main" val="2533963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59</a:t>
            </a:fld>
            <a:endParaRPr lang="en-US"/>
          </a:p>
        </p:txBody>
      </p:sp>
    </p:spTree>
    <p:extLst>
      <p:ext uri="{BB962C8B-B14F-4D97-AF65-F5344CB8AC3E}">
        <p14:creationId xmlns:p14="http://schemas.microsoft.com/office/powerpoint/2010/main" val="116363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60</a:t>
            </a:fld>
            <a:endParaRPr lang="en-US"/>
          </a:p>
        </p:txBody>
      </p:sp>
    </p:spTree>
    <p:extLst>
      <p:ext uri="{BB962C8B-B14F-4D97-AF65-F5344CB8AC3E}">
        <p14:creationId xmlns:p14="http://schemas.microsoft.com/office/powerpoint/2010/main" val="2452173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t>61</a:t>
            </a:fld>
            <a:endParaRPr lang="en-US"/>
          </a:p>
        </p:txBody>
      </p:sp>
    </p:spTree>
    <p:extLst>
      <p:ext uri="{BB962C8B-B14F-4D97-AF65-F5344CB8AC3E}">
        <p14:creationId xmlns:p14="http://schemas.microsoft.com/office/powerpoint/2010/main" val="1474443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confirm the failover action from the previous step, the</a:t>
            </a:r>
            <a:r>
              <a:rPr lang="en-US" baseline="0" dirty="0"/>
              <a:t> remaining test failover steps are executed, and if all is Ok, all steps report as </a:t>
            </a:r>
            <a:r>
              <a:rPr lang="en-US" baseline="0"/>
              <a:t>“completed”</a:t>
            </a:r>
            <a:endParaRPr lang="en-US"/>
          </a:p>
        </p:txBody>
      </p:sp>
      <p:sp>
        <p:nvSpPr>
          <p:cNvPr id="4" name="Slide Number Placeholder 3"/>
          <p:cNvSpPr>
            <a:spLocks noGrp="1"/>
          </p:cNvSpPr>
          <p:nvPr>
            <p:ph type="sldNum" sz="quarter" idx="10"/>
          </p:nvPr>
        </p:nvSpPr>
        <p:spPr/>
        <p:txBody>
          <a:bodyPr/>
          <a:lstStyle/>
          <a:p>
            <a:fld id="{71A41F1F-90BE-488A-B820-D47438566D65}" type="slidenum">
              <a:rPr lang="en-US" smtClean="0"/>
              <a:t>62</a:t>
            </a:fld>
            <a:endParaRPr lang="en-US"/>
          </a:p>
        </p:txBody>
      </p:sp>
    </p:spTree>
    <p:extLst>
      <p:ext uri="{BB962C8B-B14F-4D97-AF65-F5344CB8AC3E}">
        <p14:creationId xmlns:p14="http://schemas.microsoft.com/office/powerpoint/2010/main" val="3917781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0" indent="0">
              <a:lnSpc>
                <a:spcPct val="100000"/>
              </a:lnSpc>
              <a:buNone/>
              <a:tabLst>
                <a:tab pos="0" algn="l"/>
              </a:tabLst>
              <a:defRPr/>
            </a:pPr>
            <a:r>
              <a:rPr lang="en-US" b="1" dirty="0">
                <a:latin typeface="Arial" charset="0"/>
                <a:cs typeface="Arial" charset="0"/>
              </a:rPr>
              <a:t>Title: </a:t>
            </a:r>
            <a:r>
              <a:rPr lang="en-US" dirty="0">
                <a:latin typeface="Arial" charset="0"/>
                <a:cs typeface="Arial" charset="0"/>
              </a:rPr>
              <a:t>Objectives</a:t>
            </a:r>
            <a:endParaRPr lang="en-US" b="1" dirty="0">
              <a:latin typeface="Arial" charset="0"/>
              <a:cs typeface="Arial" charset="0"/>
            </a:endParaRPr>
          </a:p>
          <a:p>
            <a:pPr marL="0" indent="0">
              <a:lnSpc>
                <a:spcPct val="100000"/>
              </a:lnSpc>
              <a:buNone/>
              <a:tabLst>
                <a:tab pos="0" algn="l"/>
              </a:tabLst>
              <a:defRPr/>
            </a:pPr>
            <a:r>
              <a:rPr lang="en-US" b="1" dirty="0">
                <a:latin typeface="Arial" charset="0"/>
                <a:cs typeface="Arial" charset="0"/>
              </a:rPr>
              <a:t>Length: </a:t>
            </a:r>
            <a:r>
              <a:rPr lang="en-US" dirty="0"/>
              <a:t>2 minutes</a:t>
            </a:r>
          </a:p>
          <a:p>
            <a:pPr marL="0" indent="0">
              <a:lnSpc>
                <a:spcPct val="100000"/>
              </a:lnSpc>
              <a:buNone/>
              <a:tabLst>
                <a:tab pos="0" algn="l"/>
              </a:tabLst>
              <a:defRPr/>
            </a:pPr>
            <a:r>
              <a:rPr lang="en-US" b="1" dirty="0"/>
              <a:t>Participant Notes: </a:t>
            </a:r>
            <a:endParaRPr lang="en-US" dirty="0"/>
          </a:p>
          <a:p>
            <a:r>
              <a:rPr lang="en-GB" dirty="0"/>
              <a:t>After completing this module, you will be able to:</a:t>
            </a:r>
          </a:p>
          <a:p>
            <a:pPr marL="171450" indent="-171450">
              <a:buFont typeface="Arial" panose="020B0604020202020204" pitchFamily="34" charset="0"/>
              <a:buChar char="•"/>
            </a:pPr>
            <a:r>
              <a:rPr lang="en-GB" sz="1200" dirty="0">
                <a:latin typeface="+mn-lt"/>
              </a:rPr>
              <a:t>Disaster Recovery features available in Azure</a:t>
            </a:r>
          </a:p>
          <a:p>
            <a:pPr marL="171450" indent="-171450">
              <a:buFont typeface="Arial" panose="020B0604020202020204" pitchFamily="34" charset="0"/>
              <a:buChar char="•"/>
            </a:pPr>
            <a:r>
              <a:rPr lang="en-GB" sz="1200" dirty="0">
                <a:solidFill>
                  <a:schemeClr val="tx1"/>
                </a:solidFill>
                <a:latin typeface="+mn-lt"/>
              </a:rPr>
              <a:t>Integrating Azure Disaster Recovery features in an SAP infrastructure</a:t>
            </a:r>
          </a:p>
          <a:p>
            <a:pPr marL="171450" indent="-171450">
              <a:buFont typeface="Arial" panose="020B0604020202020204" pitchFamily="34" charset="0"/>
              <a:buChar char="•"/>
            </a:pPr>
            <a:r>
              <a:rPr lang="en-GB" sz="1200" dirty="0">
                <a:solidFill>
                  <a:schemeClr val="tx1"/>
                </a:solidFill>
                <a:latin typeface="+mn-lt"/>
              </a:rPr>
              <a:t>Azure Site Recovery </a:t>
            </a:r>
          </a:p>
          <a:p>
            <a:pPr marL="171450" indent="-171450">
              <a:buFont typeface="Arial" panose="020B0604020202020204" pitchFamily="34" charset="0"/>
              <a:buChar char="•"/>
            </a:pPr>
            <a:r>
              <a:rPr lang="en-GB" sz="1200" dirty="0">
                <a:solidFill>
                  <a:schemeClr val="tx1"/>
                </a:solidFill>
                <a:latin typeface="+mn-lt"/>
              </a:rPr>
              <a:t>Azure Site Recovery for SAP VM infrastructure</a:t>
            </a:r>
            <a:endParaRPr lang="en-GB" sz="1200" dirty="0">
              <a:solidFill>
                <a:schemeClr val="tx1"/>
              </a:solidFill>
            </a:endParaRPr>
          </a:p>
          <a:p>
            <a:pPr marL="0" indent="0">
              <a:spcAft>
                <a:spcPts val="600"/>
              </a:spcAft>
              <a:buNone/>
            </a:pPr>
            <a:endParaRPr lang="en-US" dirty="0"/>
          </a:p>
          <a:p>
            <a:pPr marL="0" indent="0">
              <a:spcAft>
                <a:spcPts val="600"/>
              </a:spcAft>
              <a:buNone/>
            </a:pPr>
            <a:r>
              <a:rPr lang="en-US" dirty="0"/>
              <a:t>Make sure you address what this course will NOT cover based</a:t>
            </a:r>
            <a:r>
              <a:rPr lang="en-US" baseline="0" dirty="0"/>
              <a:t> on experience.</a:t>
            </a:r>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DF95B085-9A9D-4465-9F32-577AE9763677}" type="datetime1">
              <a:rPr lang="en-US" smtClean="0"/>
              <a:t>10/19/2016</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2013 Microsoft Corporation. All rights reserved. Microsoft, Windows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67</a:t>
            </a:fld>
            <a:endParaRPr lang="en-US" dirty="0"/>
          </a:p>
        </p:txBody>
      </p:sp>
      <p:sp>
        <p:nvSpPr>
          <p:cNvPr id="8" name="Rectangle 7"/>
          <p:cNvSpPr/>
          <p:nvPr/>
        </p:nvSpPr>
        <p:spPr>
          <a:xfrm>
            <a:off x="381000" y="971789"/>
            <a:ext cx="2971800" cy="784828"/>
          </a:xfrm>
          <a:prstGeom prst="rect">
            <a:avLst/>
          </a:prstGeom>
        </p:spPr>
        <p:txBody>
          <a:bodyPr wrap="square" lIns="91438" tIns="45719" rIns="91438" bIns="45719">
            <a:spAutoFit/>
          </a:bodyPr>
          <a:lstStyle/>
          <a:p>
            <a:pPr>
              <a:tabLst>
                <a:tab pos="0" algn="l"/>
              </a:tabLst>
              <a:defRPr/>
            </a:pPr>
            <a:r>
              <a:rPr lang="en-US" sz="900" b="1" dirty="0">
                <a:solidFill>
                  <a:srgbClr val="FF0000"/>
                </a:solidFill>
                <a:latin typeface="Arial" charset="0"/>
                <a:cs typeface="Arial" charset="0"/>
              </a:rPr>
              <a:t>Start Time xx:xx / Length: </a:t>
            </a:r>
            <a:r>
              <a:rPr lang="en-US" sz="900" b="1" dirty="0">
                <a:solidFill>
                  <a:srgbClr val="FF0000"/>
                </a:solidFill>
              </a:rPr>
              <a:t>2 minutes</a:t>
            </a:r>
          </a:p>
          <a:p>
            <a:pPr>
              <a:spcAft>
                <a:spcPts val="600"/>
              </a:spcAft>
            </a:pPr>
            <a:endParaRPr lang="en-US" sz="900" dirty="0">
              <a:solidFill>
                <a:srgbClr val="FF0000"/>
              </a:solidFill>
            </a:endParaRPr>
          </a:p>
          <a:p>
            <a:pPr>
              <a:spcAft>
                <a:spcPts val="600"/>
              </a:spcAft>
            </a:pPr>
            <a:r>
              <a:rPr lang="en-US" sz="900" dirty="0">
                <a:solidFill>
                  <a:srgbClr val="FF0000"/>
                </a:solidFill>
              </a:rPr>
              <a:t>Review the learning objectives.</a:t>
            </a:r>
          </a:p>
          <a:p>
            <a:pPr indent="228593">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785633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a:buNone/>
            </a:pPr>
            <a:r>
              <a:rPr lang="en-US" b="1" dirty="0">
                <a:latin typeface="Arial" charset="0"/>
                <a:cs typeface="Arial" charset="0"/>
              </a:rPr>
              <a:t>Title: </a:t>
            </a:r>
            <a:r>
              <a:rPr lang="en-US" dirty="0">
                <a:latin typeface="Arial" charset="0"/>
                <a:cs typeface="Arial" charset="0"/>
              </a:rPr>
              <a:t>Questions?</a:t>
            </a:r>
            <a:endParaRPr lang="en-US" b="1" dirty="0">
              <a:latin typeface="Arial" charset="0"/>
              <a:cs typeface="Arial" charset="0"/>
            </a:endParaRPr>
          </a:p>
          <a:p>
            <a:pPr>
              <a:buNone/>
            </a:pPr>
            <a:r>
              <a:rPr lang="en-US" b="1" dirty="0">
                <a:latin typeface="Arial" charset="0"/>
                <a:cs typeface="Arial" charset="0"/>
              </a:rPr>
              <a:t>Length: </a:t>
            </a:r>
            <a:r>
              <a:rPr lang="en-US" dirty="0"/>
              <a:t>5 minutes</a:t>
            </a:r>
          </a:p>
          <a:p>
            <a:pPr>
              <a:buNone/>
            </a:pPr>
            <a:endParaRPr lang="en-US" b="1" dirty="0"/>
          </a:p>
          <a:p>
            <a:pPr>
              <a:buNone/>
            </a:pPr>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Date Placeholder 4"/>
          <p:cNvSpPr>
            <a:spLocks noGrp="1"/>
          </p:cNvSpPr>
          <p:nvPr>
            <p:ph type="dt" idx="11"/>
          </p:nvPr>
        </p:nvSpPr>
        <p:spPr/>
        <p:txBody>
          <a:bodyPr/>
          <a:lstStyle/>
          <a:p>
            <a:fld id="{2F72A8FE-9C34-4FC0-AF80-E9E9B6BB8733}" type="datetime1">
              <a:rPr lang="en-US" smtClean="0"/>
              <a:t>10/19/2016</a:t>
            </a:fld>
            <a:endParaRPr lang="en-US" dirty="0"/>
          </a:p>
        </p:txBody>
      </p:sp>
      <p:sp>
        <p:nvSpPr>
          <p:cNvPr id="6" name="Footer Placeholder 5"/>
          <p:cNvSpPr>
            <a:spLocks noGrp="1"/>
          </p:cNvSpPr>
          <p:nvPr>
            <p:ph type="ftr" sz="quarter" idx="12"/>
          </p:nvPr>
        </p:nvSpPr>
        <p:spPr/>
        <p:txBody>
          <a:bodyPr/>
          <a:lstStyle/>
          <a:p>
            <a:r>
              <a:rPr lang="en-US" sz="400" dirty="0">
                <a:solidFill>
                  <a:srgbClr val="000000"/>
                </a:solidFill>
              </a:rPr>
              <a:t>© 2013 Microsoft Corporation. All rights reserved. Microsoft, Windows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68</a:t>
            </a:fld>
            <a:endParaRPr lang="en-US" dirty="0"/>
          </a:p>
        </p:txBody>
      </p:sp>
      <p:sp>
        <p:nvSpPr>
          <p:cNvPr id="8" name="Rectangle 7"/>
          <p:cNvSpPr/>
          <p:nvPr/>
        </p:nvSpPr>
        <p:spPr>
          <a:xfrm>
            <a:off x="381000" y="971788"/>
            <a:ext cx="2971800" cy="2046714"/>
          </a:xfrm>
          <a:prstGeom prst="rect">
            <a:avLst/>
          </a:prstGeom>
        </p:spPr>
        <p:txBody>
          <a:bodyPr wrap="square">
            <a:spAutoFit/>
          </a:bodyPr>
          <a:lstStyle/>
          <a:p>
            <a:pPr>
              <a:buNone/>
            </a:pPr>
            <a:r>
              <a:rPr lang="en-US" sz="900" b="1" dirty="0">
                <a:solidFill>
                  <a:srgbClr val="FF0000"/>
                </a:solidFill>
                <a:cs typeface="Arial" charset="0"/>
              </a:rPr>
              <a:t>Start Time xx:xx / Length: </a:t>
            </a:r>
            <a:r>
              <a:rPr lang="en-US" sz="900" b="1" dirty="0">
                <a:solidFill>
                  <a:srgbClr val="FF0000"/>
                </a:solidFill>
              </a:rPr>
              <a:t>5 minutes</a:t>
            </a:r>
          </a:p>
          <a:p>
            <a:pPr>
              <a:buNone/>
            </a:pPr>
            <a:endParaRPr lang="en-US" sz="900" b="1" dirty="0"/>
          </a:p>
          <a:p>
            <a:r>
              <a:rPr lang="en-US" sz="900" dirty="0">
                <a:solidFill>
                  <a:srgbClr val="FF0000"/>
                </a:solidFill>
              </a:rPr>
              <a:t>Invite participants to ask final questions about the content or anything else they are concerned about.</a:t>
            </a:r>
          </a:p>
          <a:p>
            <a:pPr lvl="1" indent="0">
              <a:buNone/>
            </a:pPr>
            <a:r>
              <a:rPr lang="en-US" sz="900" dirty="0"/>
              <a:t>“Before we discuss the homework assignment and conclude this session, does anyone have any final questions for me?  If so, type your name or your question on the screen.”</a:t>
            </a:r>
          </a:p>
          <a:p>
            <a:pPr>
              <a:buNone/>
            </a:pPr>
            <a:endParaRPr lang="en-US" sz="900" dirty="0">
              <a:solidFill>
                <a:srgbClr val="FF0000"/>
              </a:solidFill>
            </a:endParaRPr>
          </a:p>
          <a:p>
            <a:pPr>
              <a:buNone/>
            </a:pPr>
            <a:r>
              <a:rPr lang="en-US" sz="900" dirty="0">
                <a:solidFill>
                  <a:srgbClr val="FF0000"/>
                </a:solidFill>
              </a:rPr>
              <a:t>Follow up with anyone who poses a question.</a:t>
            </a:r>
          </a:p>
          <a:p>
            <a:pPr marL="114300" fontAlgn="auto">
              <a:spcBef>
                <a:spcPts val="0"/>
              </a:spcBef>
              <a:spcAft>
                <a:spcPts val="600"/>
              </a:spcAft>
              <a:defRPr/>
            </a:pPr>
            <a:endParaRPr lang="en-US" sz="900" dirty="0">
              <a:solidFill>
                <a:srgbClr val="FF0000"/>
              </a:solidFill>
              <a:cs typeface="Arial" pitchFamily="34" charset="0"/>
            </a:endParaRPr>
          </a:p>
          <a:p>
            <a:pPr fontAlgn="auto">
              <a:spcBef>
                <a:spcPts val="0"/>
              </a:spcBef>
              <a:spcAft>
                <a:spcPts val="600"/>
              </a:spcAft>
              <a:defRPr/>
            </a:pPr>
            <a:endParaRPr lang="en-US" sz="900" dirty="0">
              <a:solidFill>
                <a:srgbClr val="FF0000"/>
              </a:solidFill>
              <a:cs typeface="Arial" pitchFamily="34" charset="0"/>
            </a:endParaRPr>
          </a:p>
          <a:p>
            <a:pPr fontAlgn="auto">
              <a:spcBef>
                <a:spcPts val="0"/>
              </a:spcBef>
              <a:spcAft>
                <a:spcPts val="600"/>
              </a:spcAft>
              <a:defRPr/>
            </a:pPr>
            <a:endParaRPr lang="en-US" sz="900" dirty="0">
              <a:solidFill>
                <a:srgbClr val="FF0000"/>
              </a:solidFill>
            </a:endParaRPr>
          </a:p>
        </p:txBody>
      </p:sp>
    </p:spTree>
    <p:extLst>
      <p:ext uri="{BB962C8B-B14F-4D97-AF65-F5344CB8AC3E}">
        <p14:creationId xmlns:p14="http://schemas.microsoft.com/office/powerpoint/2010/main" val="2833664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30563" y="866775"/>
            <a:ext cx="3949700" cy="22225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1108C4-D877-4A22-91DA-D46170488BA3}" type="datetime1">
              <a:rPr lang="en-US" smtClean="0"/>
              <a:t>10/19/2016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772957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FE180A97-E405-495E-91E9-8E542344D7A8}" type="slidenum">
              <a:rPr lang="en-US" smtClean="0"/>
              <a:t>8</a:t>
            </a:fld>
            <a:endParaRPr lang="en-US"/>
          </a:p>
        </p:txBody>
      </p:sp>
    </p:spTree>
    <p:extLst>
      <p:ext uri="{BB962C8B-B14F-4D97-AF65-F5344CB8AC3E}">
        <p14:creationId xmlns:p14="http://schemas.microsoft.com/office/powerpoint/2010/main" val="409255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684213" eaLnBrk="1" hangingPunct="1">
              <a:lnSpc>
                <a:spcPct val="90000"/>
              </a:lnSpc>
              <a:spcBef>
                <a:spcPct val="0"/>
              </a:spcBef>
              <a:spcAft>
                <a:spcPts val="250"/>
              </a:spcAft>
            </a:pPr>
            <a:endParaRPr lang="en-US" altLang="en-US">
              <a:latin typeface="Times" panose="02020603050405020304" pitchFamily="18" charset="0"/>
              <a:ea typeface="ＭＳ Ｐゴシック" pitchFamily="34" charset="-128"/>
            </a:endParaRPr>
          </a:p>
        </p:txBody>
      </p:sp>
      <p:sp>
        <p:nvSpPr>
          <p:cNvPr id="46084"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endParaRPr lang="en-US" altLang="en-US" sz="1200">
              <a:solidFill>
                <a:srgbClr val="000000"/>
              </a:solidFill>
              <a:latin typeface="Times" panose="02020603050405020304" pitchFamily="18" charset="0"/>
            </a:endParaRPr>
          </a:p>
        </p:txBody>
      </p:sp>
      <p:sp>
        <p:nvSpPr>
          <p:cNvPr id="5" name="Footer Placeholder 4"/>
          <p:cNvSpPr>
            <a:spLocks noGrp="1"/>
          </p:cNvSpPr>
          <p:nvPr>
            <p:ph type="ftr" sz="quarter" idx="4"/>
          </p:nvPr>
        </p:nvSpPr>
        <p:spPr/>
        <p:txBody>
          <a:bodyPr/>
          <a:lstStyle/>
          <a:p>
            <a:pPr defTabSz="914099">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46086" name="Date Placeholder 5"/>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fld id="{961AF601-68A4-4888-8BEB-C63D47AAEDFB}" type="datetime1">
              <a:rPr lang="en-US" altLang="en-US" sz="1200" smtClean="0">
                <a:solidFill>
                  <a:srgbClr val="000000"/>
                </a:solidFill>
                <a:latin typeface="Times" panose="02020603050405020304" pitchFamily="18" charset="0"/>
              </a:rPr>
              <a:pPr/>
              <a:t>10/19/2016</a:t>
            </a:fld>
            <a:endParaRPr lang="en-US" altLang="en-US" sz="1200">
              <a:solidFill>
                <a:srgbClr val="000000"/>
              </a:solidFill>
              <a:latin typeface="Times" panose="02020603050405020304" pitchFamily="18" charset="0"/>
            </a:endParaRPr>
          </a:p>
        </p:txBody>
      </p:sp>
      <p:sp>
        <p:nvSpPr>
          <p:cNvPr id="46087" name="Slide Number Placeholder 6"/>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rgbClr val="311B6D"/>
                </a:solidFill>
                <a:latin typeface="Arial" panose="020B0604020202020204" pitchFamily="34" charset="0"/>
                <a:ea typeface="ＭＳ Ｐゴシック" pitchFamily="34" charset="-128"/>
              </a:defRPr>
            </a:lvl1pPr>
            <a:lvl2pPr marL="742950" indent="-285750">
              <a:defRPr sz="2400">
                <a:solidFill>
                  <a:srgbClr val="311B6D"/>
                </a:solidFill>
                <a:latin typeface="Arial" panose="020B0604020202020204" pitchFamily="34" charset="0"/>
                <a:ea typeface="ＭＳ Ｐゴシック" pitchFamily="34" charset="-128"/>
              </a:defRPr>
            </a:lvl2pPr>
            <a:lvl3pPr marL="1143000" indent="-228600">
              <a:defRPr sz="2400">
                <a:solidFill>
                  <a:srgbClr val="311B6D"/>
                </a:solidFill>
                <a:latin typeface="Arial" panose="020B0604020202020204" pitchFamily="34" charset="0"/>
                <a:ea typeface="ＭＳ Ｐゴシック" pitchFamily="34" charset="-128"/>
              </a:defRPr>
            </a:lvl3pPr>
            <a:lvl4pPr marL="1600200" indent="-228600">
              <a:defRPr sz="2400">
                <a:solidFill>
                  <a:srgbClr val="311B6D"/>
                </a:solidFill>
                <a:latin typeface="Arial" panose="020B0604020202020204" pitchFamily="34" charset="0"/>
                <a:ea typeface="ＭＳ Ｐゴシック" pitchFamily="34" charset="-128"/>
              </a:defRPr>
            </a:lvl4pPr>
            <a:lvl5pPr marL="2057400" indent="-228600">
              <a:defRPr sz="2400">
                <a:solidFill>
                  <a:srgbClr val="311B6D"/>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sz="2400">
                <a:solidFill>
                  <a:srgbClr val="311B6D"/>
                </a:solidFill>
                <a:latin typeface="Arial" panose="020B0604020202020204" pitchFamily="34" charset="0"/>
                <a:ea typeface="ＭＳ Ｐゴシック" pitchFamily="34" charset="-128"/>
              </a:defRPr>
            </a:lvl9pPr>
          </a:lstStyle>
          <a:p>
            <a:fld id="{097259F0-C0C8-4947-A9E2-D5E8EA49FC5C}" type="slidenum">
              <a:rPr lang="en-US" altLang="en-US" sz="1200" smtClean="0">
                <a:solidFill>
                  <a:srgbClr val="000000"/>
                </a:solidFill>
                <a:latin typeface="Times" panose="02020603050405020304" pitchFamily="18" charset="0"/>
              </a:rPr>
              <a:pPr/>
              <a:t>11</a:t>
            </a:fld>
            <a:endParaRPr lang="en-US" altLang="en-US" sz="1200">
              <a:solidFill>
                <a:srgbClr val="000000"/>
              </a:solidFill>
              <a:latin typeface="Times" panose="02020603050405020304" pitchFamily="18" charset="0"/>
            </a:endParaRPr>
          </a:p>
        </p:txBody>
      </p:sp>
    </p:spTree>
    <p:extLst>
      <p:ext uri="{BB962C8B-B14F-4D97-AF65-F5344CB8AC3E}">
        <p14:creationId xmlns:p14="http://schemas.microsoft.com/office/powerpoint/2010/main" val="128642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b="0" dirty="0"/>
          </a:p>
        </p:txBody>
      </p:sp>
      <p:sp>
        <p:nvSpPr>
          <p:cNvPr id="4" name="Slide Number Placeholder 3"/>
          <p:cNvSpPr>
            <a:spLocks noGrp="1"/>
          </p:cNvSpPr>
          <p:nvPr>
            <p:ph type="sldNum" sz="quarter" idx="10"/>
          </p:nvPr>
        </p:nvSpPr>
        <p:spPr/>
        <p:txBody>
          <a:bodyPr/>
          <a:lstStyle/>
          <a:p>
            <a:fld id="{D2E9B5C7-E893-44FC-BCCF-622F37DEFA34}" type="slidenum">
              <a:rPr lang="en-US" smtClean="0"/>
              <a:t>14</a:t>
            </a:fld>
            <a:endParaRPr lang="en-US"/>
          </a:p>
        </p:txBody>
      </p:sp>
    </p:spTree>
    <p:extLst>
      <p:ext uri="{BB962C8B-B14F-4D97-AF65-F5344CB8AC3E}">
        <p14:creationId xmlns:p14="http://schemas.microsoft.com/office/powerpoint/2010/main" val="1952861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FE180A97-E405-495E-91E9-8E542344D7A8}" type="slidenum">
              <a:rPr lang="en-US" smtClean="0"/>
              <a:t>15</a:t>
            </a:fld>
            <a:endParaRPr lang="en-US"/>
          </a:p>
        </p:txBody>
      </p:sp>
    </p:spTree>
    <p:extLst>
      <p:ext uri="{BB962C8B-B14F-4D97-AF65-F5344CB8AC3E}">
        <p14:creationId xmlns:p14="http://schemas.microsoft.com/office/powerpoint/2010/main" val="1067785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21</a:t>
            </a:fld>
            <a:endParaRPr lang="en-US"/>
          </a:p>
        </p:txBody>
      </p:sp>
    </p:spTree>
    <p:extLst>
      <p:ext uri="{BB962C8B-B14F-4D97-AF65-F5344CB8AC3E}">
        <p14:creationId xmlns:p14="http://schemas.microsoft.com/office/powerpoint/2010/main" val="1355605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8" y="1"/>
            <a:ext cx="12190992" cy="6400800"/>
          </a:xfrm>
          <a:prstGeom prst="rect">
            <a:avLst/>
          </a:prstGeom>
        </p:spPr>
      </p:pic>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Architect</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Architect</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139172324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rvey Ask">
    <p:spTree>
      <p:nvGrpSpPr>
        <p:cNvPr id="1" name=""/>
        <p:cNvGrpSpPr/>
        <p:nvPr/>
      </p:nvGrpSpPr>
      <p:grpSpPr>
        <a:xfrm>
          <a:off x="0" y="0"/>
          <a:ext cx="0" cy="0"/>
          <a:chOff x="0" y="0"/>
          <a:chExt cx="0" cy="0"/>
        </a:xfrm>
      </p:grpSpPr>
      <p:sp>
        <p:nvSpPr>
          <p:cNvPr id="3" name="TextBox 2"/>
          <p:cNvSpPr txBox="1"/>
          <p:nvPr userDrawn="1"/>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userDrawn="1"/>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24395606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Objectives- Internal Audience">
    <p:spTree>
      <p:nvGrpSpPr>
        <p:cNvPr id="1" name=""/>
        <p:cNvGrpSpPr/>
        <p:nvPr/>
      </p:nvGrpSpPr>
      <p:grpSpPr>
        <a:xfrm>
          <a:off x="0" y="0"/>
          <a:ext cx="0" cy="0"/>
          <a:chOff x="0" y="0"/>
          <a:chExt cx="0" cy="0"/>
        </a:xfrm>
      </p:grpSpPr>
      <p:sp>
        <p:nvSpPr>
          <p:cNvPr id="18" name="Rectangle 17"/>
          <p:cNvSpPr/>
          <p:nvPr/>
        </p:nvSpPr>
        <p:spPr bwMode="gray">
          <a:xfrm>
            <a:off x="1"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181654" y="560174"/>
            <a:ext cx="6186883" cy="109082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Objectives</a:t>
            </a:r>
          </a:p>
        </p:txBody>
      </p:sp>
      <p:sp>
        <p:nvSpPr>
          <p:cNvPr id="13" name="Text Placeholder 2"/>
          <p:cNvSpPr>
            <a:spLocks noGrp="1"/>
          </p:cNvSpPr>
          <p:nvPr>
            <p:ph type="body" sz="quarter" idx="14" hasCustomPrompt="1"/>
          </p:nvPr>
        </p:nvSpPr>
        <p:spPr bwMode="ltGray">
          <a:xfrm>
            <a:off x="181654" y="1937291"/>
            <a:ext cx="6186883" cy="1789991"/>
          </a:xfrm>
        </p:spPr>
        <p:txBody>
          <a:bodyPr tIns="109728" bIns="109728">
            <a:noAutofit/>
          </a:bodyPr>
          <a:lstStyle>
            <a:lvl1pPr marL="457200" indent="-457200">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dirty="0"/>
              <a:t>Click to add text</a:t>
            </a:r>
          </a:p>
          <a:p>
            <a:pPr lvl="0"/>
            <a:r>
              <a:rPr lang="en-US" dirty="0"/>
              <a:t>Click to add text</a:t>
            </a:r>
          </a:p>
          <a:p>
            <a:pPr lvl="0"/>
            <a:r>
              <a:rPr lang="en-US" dirty="0"/>
              <a:t>Click to add text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343287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02712483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39516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Only - No graphic">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56838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382191"/>
          </a:xfrm>
        </p:spPr>
        <p:txBody>
          <a:bodyPr/>
          <a:lstStyle>
            <a:lvl1pPr marL="460201" indent="-460201">
              <a:buClr>
                <a:srgbClr val="FFFFFF"/>
              </a:buClr>
              <a:buSzPct val="70000"/>
              <a:buFontTx/>
              <a:buBlip>
                <a:blip r:embed="rId2"/>
              </a:buBlip>
              <a:defRPr sz="4000">
                <a:solidFill>
                  <a:schemeClr val="accent2"/>
                </a:solidFill>
              </a:defRPr>
            </a:lvl1pPr>
            <a:lvl2pPr marL="855349" indent="-395147">
              <a:buClr>
                <a:srgbClr val="FFFFFF"/>
              </a:buClr>
              <a:buSzPct val="70000"/>
              <a:buFontTx/>
              <a:buBlip>
                <a:blip r:embed="rId2"/>
              </a:buBlip>
              <a:defRPr sz="3200">
                <a:solidFill>
                  <a:schemeClr val="tx2"/>
                </a:solidFill>
              </a:defRPr>
            </a:lvl2pPr>
            <a:lvl3pPr marL="1258429" indent="-403081">
              <a:buClr>
                <a:srgbClr val="FFFFFF"/>
              </a:buClr>
              <a:buSzPct val="70000"/>
              <a:buFontTx/>
              <a:buBlip>
                <a:blip r:embed="rId2"/>
              </a:buBlip>
              <a:defRPr sz="2800">
                <a:solidFill>
                  <a:schemeClr val="tx2"/>
                </a:solidFill>
              </a:defRPr>
            </a:lvl3pPr>
            <a:lvl4pPr marL="1604368" indent="-345947">
              <a:buClr>
                <a:srgbClr val="FFFFFF"/>
              </a:buClr>
              <a:buSzPct val="70000"/>
              <a:buFontTx/>
              <a:buBlip>
                <a:blip r:embed="rId2"/>
              </a:buBlip>
              <a:defRPr sz="2400">
                <a:solidFill>
                  <a:schemeClr val="tx2"/>
                </a:solidFill>
              </a:defRPr>
            </a:lvl4pPr>
            <a:lvl5pPr marL="1940804" indent="-336427">
              <a:buClr>
                <a:srgbClr val="FFFFFF"/>
              </a:buClr>
              <a:buSzPct val="70000"/>
              <a:buFontTx/>
              <a:buBlip>
                <a:blip r:embed="rId2"/>
              </a:buBlip>
              <a:defRPr sz="24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50052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0"/>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4"/>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Questions</a:t>
            </a:r>
          </a:p>
        </p:txBody>
      </p:sp>
      <p:sp>
        <p:nvSpPr>
          <p:cNvPr id="3" name="Text Placeholder 2"/>
          <p:cNvSpPr>
            <a:spLocks noGrp="1"/>
          </p:cNvSpPr>
          <p:nvPr>
            <p:ph type="body" sz="quarter" idx="14"/>
          </p:nvPr>
        </p:nvSpPr>
        <p:spPr bwMode="ltGray">
          <a:xfrm>
            <a:off x="267682" y="3880391"/>
            <a:ext cx="6276527" cy="1789991"/>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dirty="0"/>
          </a:p>
        </p:txBody>
      </p:sp>
      <p:sp>
        <p:nvSpPr>
          <p:cNvPr id="6" name="Rectangle 5"/>
          <p:cNvSpPr/>
          <p:nvPr userDrawn="1"/>
        </p:nvSpPr>
        <p:spPr bwMode="auto">
          <a:xfrm>
            <a:off x="6813131"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accent3"/>
              </a:solidFill>
              <a:ea typeface="Segoe UI" pitchFamily="34" charset="0"/>
              <a:cs typeface="Segoe UI" pitchFamily="34" charset="0"/>
            </a:endParaRPr>
          </a:p>
        </p:txBody>
      </p:sp>
      <p:sp>
        <p:nvSpPr>
          <p:cNvPr id="8" name="Freeform 52"/>
          <p:cNvSpPr>
            <a:spLocks noEditPoints="1"/>
          </p:cNvSpPr>
          <p:nvPr userDrawn="1"/>
        </p:nvSpPr>
        <p:spPr bwMode="black">
          <a:xfrm>
            <a:off x="7412284" y="1408502"/>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Tree>
    <p:extLst>
      <p:ext uri="{BB962C8B-B14F-4D97-AF65-F5344CB8AC3E}">
        <p14:creationId xmlns:p14="http://schemas.microsoft.com/office/powerpoint/2010/main" val="99544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3" y="3083654"/>
            <a:ext cx="3223860" cy="690695"/>
          </a:xfrm>
          <a:prstGeom prst="rect">
            <a:avLst/>
          </a:prstGeom>
        </p:spPr>
      </p:pic>
      <p:sp>
        <p:nvSpPr>
          <p:cNvPr id="4" name="Text Box 3"/>
          <p:cNvSpPr txBox="1">
            <a:spLocks noChangeArrowheads="1"/>
          </p:cNvSpPr>
          <p:nvPr userDrawn="1"/>
        </p:nvSpPr>
        <p:spPr bwMode="blackWhite">
          <a:xfrm>
            <a:off x="267683" y="5960377"/>
            <a:ext cx="10758655"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2016</a:t>
            </a:r>
            <a:r>
              <a:rPr lang="en-US" sz="700" baseline="0" dirty="0">
                <a:gradFill>
                  <a:gsLst>
                    <a:gs pos="0">
                      <a:srgbClr val="FFFFFF"/>
                    </a:gs>
                    <a:gs pos="100000">
                      <a:srgbClr val="FFFFFF"/>
                    </a:gs>
                  </a:gsLst>
                  <a:lin ang="5400000" scaled="0"/>
                </a:gradFill>
                <a:cs typeface="Segoe UI" pitchFamily="34" charset="0"/>
              </a:rPr>
              <a:t>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192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1574B8"/>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30203251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182441"/>
      </p:ext>
    </p:extLst>
  </p:cSld>
  <p:clrMapOvr>
    <a:masterClrMapping/>
  </p:clrMapOvr>
  <p:transition>
    <p:fade/>
  </p:transition>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18311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de - Graphic Bottom">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a:t>Edit Master text styles</a:t>
            </a:r>
          </a:p>
        </p:txBody>
      </p:sp>
    </p:spTree>
    <p:extLst>
      <p:ext uri="{BB962C8B-B14F-4D97-AF65-F5344CB8AC3E}">
        <p14:creationId xmlns:p14="http://schemas.microsoft.com/office/powerpoint/2010/main" val="19514281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1574B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6"/>
          <p:cNvSpPr>
            <a:spLocks noGrp="1"/>
          </p:cNvSpPr>
          <p:nvPr>
            <p:ph sz="quarter" idx="10"/>
          </p:nvPr>
        </p:nvSpPr>
        <p:spPr>
          <a:xfrm>
            <a:off x="268288" y="1398397"/>
            <a:ext cx="11542503" cy="4451560"/>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682005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95469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mpare">
    <p:bg>
      <p:bgPr>
        <a:solidFill>
          <a:srgbClr val="1574B8"/>
        </a:solidFill>
        <a:effectLst/>
      </p:bgPr>
    </p:bg>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a:t>Edit Master text styles</a:t>
            </a:r>
          </a:p>
          <a:p>
            <a:pPr lvl="1"/>
            <a:r>
              <a:rPr lang="en-US"/>
              <a:t>Second level</a:t>
            </a:r>
          </a:p>
          <a:p>
            <a:pPr lvl="2"/>
            <a:r>
              <a:rPr lang="en-US"/>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a:t>Edit Master text styles</a:t>
            </a:r>
          </a:p>
          <a:p>
            <a:pPr lvl="1"/>
            <a:r>
              <a:rPr lang="en-US"/>
              <a:t>Second level</a:t>
            </a:r>
          </a:p>
          <a:p>
            <a:pPr lvl="2"/>
            <a:r>
              <a:rPr lang="en-US"/>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a:t>Click to edit Master title style</a:t>
            </a:r>
            <a:endParaRPr lang="en-US" dirty="0"/>
          </a:p>
        </p:txBody>
      </p:sp>
    </p:spTree>
    <p:extLst>
      <p:ext uri="{BB962C8B-B14F-4D97-AF65-F5344CB8AC3E}">
        <p14:creationId xmlns:p14="http://schemas.microsoft.com/office/powerpoint/2010/main" val="7713055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p:bg>
      <p:bgPr>
        <a:solidFill>
          <a:srgbClr val="1574B8"/>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Architect to Architect</a:t>
            </a:r>
          </a:p>
        </p:txBody>
      </p:sp>
    </p:spTree>
    <p:extLst>
      <p:ext uri="{BB962C8B-B14F-4D97-AF65-F5344CB8AC3E}">
        <p14:creationId xmlns:p14="http://schemas.microsoft.com/office/powerpoint/2010/main" val="8906848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4085535161"/>
      </p:ext>
    </p:extLst>
  </p:cSld>
  <p:clrMap bg1="dk1" tx1="lt1" bg2="dk2" tx2="lt2" accent1="accent1" accent2="accent2" accent3="accent3" accent4="accent4" accent5="accent5" accent6="accent6" hlink="hlink" folHlink="folHlink"/>
  <p:sldLayoutIdLst>
    <p:sldLayoutId id="2147483661" r:id="rId1"/>
    <p:sldLayoutId id="2147483663" r:id="rId2"/>
    <p:sldLayoutId id="2147483818" r:id="rId3"/>
    <p:sldLayoutId id="2147483830" r:id="rId4"/>
    <p:sldLayoutId id="2147483824" r:id="rId5"/>
    <p:sldLayoutId id="2147483666" r:id="rId6"/>
    <p:sldLayoutId id="2147483825" r:id="rId7"/>
    <p:sldLayoutId id="2147483826" r:id="rId8"/>
    <p:sldLayoutId id="2147483669" r:id="rId9"/>
    <p:sldLayoutId id="2147483831" r:id="rId10"/>
    <p:sldLayoutId id="2147483837" r:id="rId11"/>
    <p:sldLayoutId id="2147483838" r:id="rId12"/>
    <p:sldLayoutId id="2147483839" r:id="rId13"/>
    <p:sldLayoutId id="2147483840" r:id="rId14"/>
    <p:sldLayoutId id="2147483842" r:id="rId15"/>
    <p:sldLayoutId id="2147483843" r:id="rId16"/>
    <p:sldLayoutId id="2147483844" r:id="rId1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mailto:pedete@Microsoft.com" TargetMode="External"/><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Azure Site Recovery (ASR)</a:t>
            </a:r>
          </a:p>
        </p:txBody>
      </p:sp>
      <p:sp>
        <p:nvSpPr>
          <p:cNvPr id="5" name="Text Placeholder 2"/>
          <p:cNvSpPr>
            <a:spLocks noGrp="1"/>
          </p:cNvSpPr>
          <p:nvPr>
            <p:ph type="body" sz="quarter" idx="11"/>
          </p:nvPr>
        </p:nvSpPr>
        <p:spPr/>
        <p:txBody>
          <a:bodyPr/>
          <a:lstStyle/>
          <a:p>
            <a:r>
              <a:rPr lang="en-US" dirty="0"/>
              <a:t>Peter De Tender</a:t>
            </a:r>
          </a:p>
        </p:txBody>
      </p:sp>
      <p:sp>
        <p:nvSpPr>
          <p:cNvPr id="7" name="Text Placeholder 3"/>
          <p:cNvSpPr>
            <a:spLocks noGrp="1"/>
          </p:cNvSpPr>
          <p:nvPr>
            <p:ph type="body" sz="quarter" idx="12"/>
          </p:nvPr>
        </p:nvSpPr>
        <p:spPr>
          <a:xfrm>
            <a:off x="292520" y="5768332"/>
            <a:ext cx="11459113" cy="800219"/>
          </a:xfrm>
        </p:spPr>
        <p:txBody>
          <a:bodyPr/>
          <a:lstStyle/>
          <a:p>
            <a:r>
              <a:rPr lang="en-US" b="1" dirty="0"/>
              <a:t>Azure Architect, AzureCAT GSI                    Twitter:@</a:t>
            </a:r>
            <a:r>
              <a:rPr lang="en-US" b="1" dirty="0" err="1"/>
              <a:t>pdtit</a:t>
            </a:r>
            <a:r>
              <a:rPr lang="en-US" b="1" dirty="0"/>
              <a:t>	| pedete@microsoft.com</a:t>
            </a:r>
          </a:p>
          <a:p>
            <a:endParaRPr lang="en-US" b="1" dirty="0"/>
          </a:p>
        </p:txBody>
      </p:sp>
    </p:spTree>
    <p:extLst>
      <p:ext uri="{BB962C8B-B14F-4D97-AF65-F5344CB8AC3E}">
        <p14:creationId xmlns:p14="http://schemas.microsoft.com/office/powerpoint/2010/main" val="9520922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5" name="Group 24"/>
          <p:cNvGrpSpPr>
            <a:grpSpLocks/>
          </p:cNvGrpSpPr>
          <p:nvPr/>
        </p:nvGrpSpPr>
        <p:grpSpPr bwMode="auto">
          <a:xfrm>
            <a:off x="1030021" y="4548426"/>
            <a:ext cx="4304177" cy="1219732"/>
            <a:chOff x="1244024" y="4128366"/>
            <a:chExt cx="2651373" cy="992043"/>
          </a:xfrm>
        </p:grpSpPr>
        <p:sp>
          <p:nvSpPr>
            <p:cNvPr id="9" name="Freeform 79"/>
            <p:cNvSpPr>
              <a:spLocks noEditPoints="1"/>
            </p:cNvSpPr>
            <p:nvPr/>
          </p:nvSpPr>
          <p:spPr bwMode="black">
            <a:xfrm>
              <a:off x="2179955" y="4293591"/>
              <a:ext cx="351952" cy="45781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lIns="80666" tIns="40333" rIns="80666" bIns="40333"/>
            <a:lstStyle/>
            <a:p>
              <a:pPr algn="r" defTabSz="914209">
                <a:spcBef>
                  <a:spcPct val="20000"/>
                </a:spcBef>
                <a:defRPr/>
              </a:pPr>
              <a:endParaRPr lang="en-US" sz="1568" dirty="0">
                <a:solidFill>
                  <a:schemeClr val="bg1"/>
                </a:solidFill>
                <a:ea typeface="ＭＳ Ｐゴシック" charset="-128"/>
              </a:endParaRPr>
            </a:p>
          </p:txBody>
        </p:sp>
        <p:sp>
          <p:nvSpPr>
            <p:cNvPr id="11" name="Freeform 73"/>
            <p:cNvSpPr>
              <a:spLocks noEditPoints="1"/>
            </p:cNvSpPr>
            <p:nvPr/>
          </p:nvSpPr>
          <p:spPr bwMode="black">
            <a:xfrm>
              <a:off x="3261211" y="4244673"/>
              <a:ext cx="499251" cy="519772"/>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tx2"/>
            </a:solidFill>
            <a:ln>
              <a:noFill/>
            </a:ln>
          </p:spPr>
          <p:txBody>
            <a:bodyPr lIns="80666" tIns="40333" rIns="80666" bIns="40333"/>
            <a:lstStyle/>
            <a:p>
              <a:pPr algn="r" defTabSz="914209">
                <a:spcBef>
                  <a:spcPct val="20000"/>
                </a:spcBef>
                <a:defRPr/>
              </a:pPr>
              <a:endParaRPr lang="en-US" sz="1568" dirty="0">
                <a:solidFill>
                  <a:schemeClr val="bg1"/>
                </a:solidFill>
                <a:ea typeface="ＭＳ Ｐゴシック" charset="-128"/>
              </a:endParaRPr>
            </a:p>
          </p:txBody>
        </p:sp>
        <p:sp>
          <p:nvSpPr>
            <p:cNvPr id="12" name="Freeform 79"/>
            <p:cNvSpPr>
              <a:spLocks noEditPoints="1"/>
            </p:cNvSpPr>
            <p:nvPr/>
          </p:nvSpPr>
          <p:spPr bwMode="black">
            <a:xfrm>
              <a:off x="2466731" y="4128366"/>
              <a:ext cx="351952" cy="457812"/>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lIns="80666" tIns="40333" rIns="80666" bIns="40333"/>
            <a:lstStyle/>
            <a:p>
              <a:pPr algn="r" defTabSz="914209">
                <a:spcBef>
                  <a:spcPct val="20000"/>
                </a:spcBef>
                <a:defRPr/>
              </a:pPr>
              <a:endParaRPr lang="en-US" sz="1568" dirty="0">
                <a:solidFill>
                  <a:schemeClr val="bg1"/>
                </a:solidFill>
                <a:ea typeface="ＭＳ Ｐゴシック" charset="-128"/>
              </a:endParaRPr>
            </a:p>
          </p:txBody>
        </p:sp>
        <p:sp>
          <p:nvSpPr>
            <p:cNvPr id="15" name="TextBox 14"/>
            <p:cNvSpPr txBox="1"/>
            <p:nvPr/>
          </p:nvSpPr>
          <p:spPr>
            <a:xfrm>
              <a:off x="1244024" y="4973240"/>
              <a:ext cx="664799" cy="147169"/>
            </a:xfrm>
            <a:prstGeom prst="rect">
              <a:avLst/>
            </a:prstGeom>
            <a:solidFill>
              <a:srgbClr val="0070C0"/>
            </a:solidFill>
          </p:spPr>
          <p:txBody>
            <a:bodyPr lIns="0" tIns="0" rIns="0" bIns="0">
              <a:spAutoFit/>
            </a:bodyPr>
            <a:lstStyle/>
            <a:p>
              <a:pPr algn="ctr" defTabSz="914209">
                <a:spcBef>
                  <a:spcPct val="20000"/>
                </a:spcBef>
                <a:defRPr/>
              </a:pPr>
              <a:r>
                <a:rPr lang="en-US" sz="1176" b="1" dirty="0">
                  <a:ea typeface="ＭＳ Ｐゴシック" charset="-128"/>
                  <a:cs typeface="Segoe UI" panose="020B0502040204020203" pitchFamily="34" charset="0"/>
                </a:rPr>
                <a:t>Compute</a:t>
              </a:r>
            </a:p>
          </p:txBody>
        </p:sp>
        <p:sp>
          <p:nvSpPr>
            <p:cNvPr id="16" name="TextBox 15"/>
            <p:cNvSpPr txBox="1"/>
            <p:nvPr/>
          </p:nvSpPr>
          <p:spPr>
            <a:xfrm>
              <a:off x="2156492" y="4969982"/>
              <a:ext cx="666103" cy="147169"/>
            </a:xfrm>
            <a:prstGeom prst="rect">
              <a:avLst/>
            </a:prstGeom>
            <a:solidFill>
              <a:srgbClr val="0070C0"/>
            </a:solidFill>
          </p:spPr>
          <p:txBody>
            <a:bodyPr lIns="0" tIns="0" rIns="0" bIns="0">
              <a:spAutoFit/>
            </a:bodyPr>
            <a:lstStyle/>
            <a:p>
              <a:pPr algn="ctr" defTabSz="914209">
                <a:spcBef>
                  <a:spcPct val="20000"/>
                </a:spcBef>
                <a:defRPr/>
              </a:pPr>
              <a:r>
                <a:rPr lang="en-US" sz="1176" b="1" dirty="0">
                  <a:ea typeface="ＭＳ Ｐゴシック" charset="-128"/>
                  <a:cs typeface="Segoe UI" panose="020B0502040204020203" pitchFamily="34" charset="0"/>
                </a:rPr>
                <a:t>Storage</a:t>
              </a:r>
            </a:p>
          </p:txBody>
        </p:sp>
        <p:sp>
          <p:nvSpPr>
            <p:cNvPr id="17" name="TextBox 16"/>
            <p:cNvSpPr txBox="1"/>
            <p:nvPr/>
          </p:nvSpPr>
          <p:spPr>
            <a:xfrm>
              <a:off x="3089817" y="4969982"/>
              <a:ext cx="805580" cy="147169"/>
            </a:xfrm>
            <a:prstGeom prst="rect">
              <a:avLst/>
            </a:prstGeom>
            <a:solidFill>
              <a:srgbClr val="0070C0"/>
            </a:solidFill>
          </p:spPr>
          <p:txBody>
            <a:bodyPr lIns="0" tIns="0" rIns="0" bIns="0">
              <a:spAutoFit/>
            </a:bodyPr>
            <a:lstStyle/>
            <a:p>
              <a:pPr algn="ctr" defTabSz="914209">
                <a:spcBef>
                  <a:spcPct val="20000"/>
                </a:spcBef>
                <a:defRPr/>
              </a:pPr>
              <a:r>
                <a:rPr lang="en-US" sz="1176" b="1" dirty="0">
                  <a:ea typeface="ＭＳ Ｐゴシック" charset="-128"/>
                  <a:cs typeface="Segoe UI" panose="020B0502040204020203" pitchFamily="34" charset="0"/>
                </a:rPr>
                <a:t>Networks</a:t>
              </a:r>
            </a:p>
          </p:txBody>
        </p:sp>
      </p:grpSp>
      <p:sp>
        <p:nvSpPr>
          <p:cNvPr id="26" name="Rectangle 25"/>
          <p:cNvSpPr/>
          <p:nvPr/>
        </p:nvSpPr>
        <p:spPr bwMode="auto">
          <a:xfrm>
            <a:off x="625843" y="4319886"/>
            <a:ext cx="4748563" cy="172251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8" rIns="0" bIns="45708" anchor="ctr"/>
          <a:lstStyle/>
          <a:p>
            <a:pPr algn="ctr" defTabSz="913945">
              <a:defRPr/>
            </a:pPr>
            <a:endParaRPr lang="en-US" sz="1961" dirty="0">
              <a:solidFill>
                <a:schemeClr val="bg1"/>
              </a:solidFill>
            </a:endParaRPr>
          </a:p>
        </p:txBody>
      </p:sp>
      <p:sp>
        <p:nvSpPr>
          <p:cNvPr id="175" name="Rectangle 174"/>
          <p:cNvSpPr/>
          <p:nvPr/>
        </p:nvSpPr>
        <p:spPr bwMode="auto">
          <a:xfrm>
            <a:off x="625843" y="4332583"/>
            <a:ext cx="1688660" cy="1709821"/>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8" rIns="0" bIns="45708" anchor="ctr"/>
          <a:lstStyle/>
          <a:p>
            <a:pPr algn="ctr" defTabSz="913945">
              <a:defRPr/>
            </a:pPr>
            <a:endParaRPr lang="en-US" sz="1961" dirty="0">
              <a:solidFill>
                <a:schemeClr val="bg1"/>
              </a:solidFill>
            </a:endParaRPr>
          </a:p>
        </p:txBody>
      </p:sp>
      <p:sp>
        <p:nvSpPr>
          <p:cNvPr id="176" name="Rectangle 175"/>
          <p:cNvSpPr/>
          <p:nvPr/>
        </p:nvSpPr>
        <p:spPr bwMode="auto">
          <a:xfrm>
            <a:off x="3825409" y="4332583"/>
            <a:ext cx="1551112" cy="170135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8" rIns="0" bIns="45708" anchor="ctr"/>
          <a:lstStyle/>
          <a:p>
            <a:pPr algn="ctr" defTabSz="913945">
              <a:defRPr/>
            </a:pPr>
            <a:endParaRPr lang="en-US" sz="1961" dirty="0">
              <a:solidFill>
                <a:schemeClr val="bg1"/>
              </a:solidFill>
            </a:endParaRPr>
          </a:p>
        </p:txBody>
      </p:sp>
      <p:grpSp>
        <p:nvGrpSpPr>
          <p:cNvPr id="28" name="Group 27"/>
          <p:cNvGrpSpPr/>
          <p:nvPr/>
        </p:nvGrpSpPr>
        <p:grpSpPr bwMode="black">
          <a:xfrm>
            <a:off x="806301" y="3651449"/>
            <a:ext cx="1307669" cy="568664"/>
            <a:chOff x="7010400" y="2133600"/>
            <a:chExt cx="1379538" cy="1065213"/>
          </a:xfrm>
          <a:solidFill>
            <a:schemeClr val="tx2"/>
          </a:solidFill>
        </p:grpSpPr>
        <p:sp>
          <p:nvSpPr>
            <p:cNvPr id="29"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0"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1"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2"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3"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4"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5"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6"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7"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8"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39"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0"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1"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2"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3"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4"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5"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6"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7"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8"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49"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0"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1"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2"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3"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4"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5"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6"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7"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8"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59"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0"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1"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2"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3"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4"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5"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6"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7"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8"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69"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70"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71"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72"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73"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74"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75"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grpSp>
      <p:grpSp>
        <p:nvGrpSpPr>
          <p:cNvPr id="76" name="Group 75"/>
          <p:cNvGrpSpPr/>
          <p:nvPr/>
        </p:nvGrpSpPr>
        <p:grpSpPr bwMode="black">
          <a:xfrm>
            <a:off x="2275437" y="3620937"/>
            <a:ext cx="1307669" cy="568664"/>
            <a:chOff x="7010400" y="2133600"/>
            <a:chExt cx="1379538" cy="1065213"/>
          </a:xfrm>
          <a:solidFill>
            <a:schemeClr val="tx2"/>
          </a:solidFill>
        </p:grpSpPr>
        <p:sp>
          <p:nvSpPr>
            <p:cNvPr id="77"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78"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79"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0"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1"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2"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3"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4"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5"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6"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7"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8"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89"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0"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1"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2"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3"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4"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5"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6"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7"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8"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99"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0"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1"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2"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3"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4"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5"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6"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7"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8"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09"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0"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1"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2"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3"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4"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5"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6"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7"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8"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19"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20"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21"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22"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23"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grpSp>
      <p:grpSp>
        <p:nvGrpSpPr>
          <p:cNvPr id="124" name="Group 123"/>
          <p:cNvGrpSpPr/>
          <p:nvPr/>
        </p:nvGrpSpPr>
        <p:grpSpPr bwMode="black">
          <a:xfrm>
            <a:off x="3928818" y="3595023"/>
            <a:ext cx="1307669" cy="568664"/>
            <a:chOff x="7010400" y="2133600"/>
            <a:chExt cx="1379538" cy="1065213"/>
          </a:xfrm>
          <a:solidFill>
            <a:schemeClr val="tx2"/>
          </a:solidFill>
        </p:grpSpPr>
        <p:sp>
          <p:nvSpPr>
            <p:cNvPr id="125"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26"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27"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28"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29"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0"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1"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2"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3"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4"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5"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6"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7"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8"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39"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0"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1"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2"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3"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4"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5"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6"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7"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8"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49"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0"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1"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2"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3"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4"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5"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6"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7"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8"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59"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0"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1"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2"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3"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4"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5"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6"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7"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8"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69"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70"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sp>
          <p:nvSpPr>
            <p:cNvPr id="171"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extLst>
          </p:spPr>
          <p:txBody>
            <a:bodyPr lIns="89619" tIns="44810" rIns="89619" bIns="44810"/>
            <a:lstStyle/>
            <a:p>
              <a:pPr algn="r" defTabSz="914209">
                <a:spcBef>
                  <a:spcPct val="20000"/>
                </a:spcBef>
                <a:defRPr/>
              </a:pPr>
              <a:endParaRPr lang="en-US" sz="1568" dirty="0">
                <a:solidFill>
                  <a:schemeClr val="bg1"/>
                </a:solidFill>
                <a:ea typeface="ＭＳ Ｐゴシック" charset="-128"/>
              </a:endParaRPr>
            </a:p>
          </p:txBody>
        </p:sp>
      </p:grpSp>
      <p:sp>
        <p:nvSpPr>
          <p:cNvPr id="178" name="Rectangle 177"/>
          <p:cNvSpPr/>
          <p:nvPr/>
        </p:nvSpPr>
        <p:spPr bwMode="auto">
          <a:xfrm>
            <a:off x="625843" y="3505181"/>
            <a:ext cx="4748563" cy="74698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8" rIns="0" bIns="45708" anchor="ctr"/>
          <a:lstStyle/>
          <a:p>
            <a:pPr algn="ctr" defTabSz="913945">
              <a:defRPr/>
            </a:pPr>
            <a:endParaRPr lang="en-US" sz="1961" dirty="0">
              <a:solidFill>
                <a:schemeClr val="bg1"/>
              </a:solidFill>
            </a:endParaRPr>
          </a:p>
        </p:txBody>
      </p:sp>
      <p:sp>
        <p:nvSpPr>
          <p:cNvPr id="186" name="Right Brace 185"/>
          <p:cNvSpPr/>
          <p:nvPr/>
        </p:nvSpPr>
        <p:spPr>
          <a:xfrm>
            <a:off x="5569090" y="4550541"/>
            <a:ext cx="357623" cy="1229464"/>
          </a:xfrm>
          <a:prstGeom prst="rightBrac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914209">
              <a:spcBef>
                <a:spcPct val="20000"/>
              </a:spcBef>
              <a:defRPr/>
            </a:pPr>
            <a:endParaRPr lang="en-US" sz="1765" dirty="0">
              <a:solidFill>
                <a:schemeClr val="bg1"/>
              </a:solidFill>
            </a:endParaRPr>
          </a:p>
        </p:txBody>
      </p:sp>
      <p:sp>
        <p:nvSpPr>
          <p:cNvPr id="187" name="TextBox 186"/>
          <p:cNvSpPr txBox="1"/>
          <p:nvPr/>
        </p:nvSpPr>
        <p:spPr>
          <a:xfrm>
            <a:off x="6057911" y="4882773"/>
            <a:ext cx="1428379" cy="859739"/>
          </a:xfrm>
          <a:prstGeom prst="rect">
            <a:avLst/>
          </a:prstGeom>
          <a:noFill/>
        </p:spPr>
        <p:txBody>
          <a:bodyPr lIns="179239" tIns="143391" rIns="179239" bIns="143391">
            <a:spAutoFit/>
          </a:bodyPr>
          <a:lstStyle/>
          <a:p>
            <a:pPr algn="r" defTabSz="914209">
              <a:lnSpc>
                <a:spcPct val="90000"/>
              </a:lnSpc>
              <a:spcBef>
                <a:spcPct val="20000"/>
              </a:spcBef>
              <a:spcAft>
                <a:spcPts val="588"/>
              </a:spcAft>
              <a:defRPr/>
            </a:pPr>
            <a:r>
              <a:rPr lang="en-US" sz="1372" dirty="0">
                <a:ea typeface="ＭＳ Ｐゴシック" charset="-128"/>
              </a:rPr>
              <a:t>3</a:t>
            </a:r>
            <a:r>
              <a:rPr lang="en-US" sz="1372" baseline="30000" dirty="0">
                <a:ea typeface="ＭＳ Ｐゴシック" charset="-128"/>
              </a:rPr>
              <a:t>rd</a:t>
            </a:r>
            <a:r>
              <a:rPr lang="en-US" sz="1372" dirty="0">
                <a:ea typeface="ＭＳ Ｐゴシック" charset="-128"/>
              </a:rPr>
              <a:t> Party Storage Replication</a:t>
            </a:r>
          </a:p>
        </p:txBody>
      </p:sp>
      <p:sp>
        <p:nvSpPr>
          <p:cNvPr id="188" name="Right Brace 187"/>
          <p:cNvSpPr/>
          <p:nvPr/>
        </p:nvSpPr>
        <p:spPr>
          <a:xfrm>
            <a:off x="5615643" y="3505180"/>
            <a:ext cx="311068" cy="668692"/>
          </a:xfrm>
          <a:prstGeom prst="rightBrac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914209">
              <a:spcBef>
                <a:spcPct val="20000"/>
              </a:spcBef>
              <a:defRPr/>
            </a:pPr>
            <a:endParaRPr lang="en-US" sz="1765" dirty="0">
              <a:solidFill>
                <a:schemeClr val="bg1"/>
              </a:solidFill>
            </a:endParaRPr>
          </a:p>
        </p:txBody>
      </p:sp>
      <p:sp>
        <p:nvSpPr>
          <p:cNvPr id="189" name="TextBox 188"/>
          <p:cNvSpPr txBox="1"/>
          <p:nvPr/>
        </p:nvSpPr>
        <p:spPr>
          <a:xfrm>
            <a:off x="5920363" y="3623684"/>
            <a:ext cx="2971026" cy="669687"/>
          </a:xfrm>
          <a:prstGeom prst="rect">
            <a:avLst/>
          </a:prstGeom>
          <a:noFill/>
        </p:spPr>
        <p:txBody>
          <a:bodyPr lIns="179239" tIns="143391" rIns="179239" bIns="143391">
            <a:spAutoFit/>
          </a:bodyPr>
          <a:lstStyle/>
          <a:p>
            <a:pPr algn="r" defTabSz="914209">
              <a:lnSpc>
                <a:spcPct val="90000"/>
              </a:lnSpc>
              <a:spcBef>
                <a:spcPct val="20000"/>
              </a:spcBef>
              <a:spcAft>
                <a:spcPts val="588"/>
              </a:spcAft>
              <a:defRPr/>
            </a:pPr>
            <a:r>
              <a:rPr lang="en-US" sz="1372" dirty="0">
                <a:ea typeface="ＭＳ Ｐゴシック" charset="-128"/>
              </a:rPr>
              <a:t>VM Replication with Hyper-V Replica</a:t>
            </a:r>
          </a:p>
        </p:txBody>
      </p:sp>
      <p:sp>
        <p:nvSpPr>
          <p:cNvPr id="190" name="Right Brace 189"/>
          <p:cNvSpPr/>
          <p:nvPr/>
        </p:nvSpPr>
        <p:spPr>
          <a:xfrm>
            <a:off x="5588133" y="2542349"/>
            <a:ext cx="311070" cy="670808"/>
          </a:xfrm>
          <a:prstGeom prst="rightBrace">
            <a:avLst/>
          </a:prstGeom>
          <a:ln>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914209">
              <a:spcBef>
                <a:spcPct val="20000"/>
              </a:spcBef>
              <a:defRPr/>
            </a:pPr>
            <a:endParaRPr lang="en-US" sz="1765" dirty="0">
              <a:solidFill>
                <a:schemeClr val="bg1"/>
              </a:solidFill>
            </a:endParaRPr>
          </a:p>
        </p:txBody>
      </p:sp>
      <p:sp>
        <p:nvSpPr>
          <p:cNvPr id="191" name="TextBox 190"/>
          <p:cNvSpPr txBox="1"/>
          <p:nvPr/>
        </p:nvSpPr>
        <p:spPr>
          <a:xfrm>
            <a:off x="5922478" y="2616413"/>
            <a:ext cx="3656648" cy="479635"/>
          </a:xfrm>
          <a:prstGeom prst="rect">
            <a:avLst/>
          </a:prstGeom>
          <a:noFill/>
        </p:spPr>
        <p:txBody>
          <a:bodyPr lIns="179239" tIns="143391" rIns="179239" bIns="143391">
            <a:spAutoFit/>
          </a:bodyPr>
          <a:lstStyle/>
          <a:p>
            <a:pPr algn="r" defTabSz="914209">
              <a:lnSpc>
                <a:spcPct val="90000"/>
              </a:lnSpc>
              <a:spcBef>
                <a:spcPct val="20000"/>
              </a:spcBef>
              <a:spcAft>
                <a:spcPts val="588"/>
              </a:spcAft>
              <a:defRPr/>
            </a:pPr>
            <a:r>
              <a:rPr lang="en-US" sz="1372" dirty="0">
                <a:ea typeface="ＭＳ Ｐゴシック" charset="-128"/>
              </a:rPr>
              <a:t>e.g. SQL Always ON, Exchange DAG,…</a:t>
            </a:r>
          </a:p>
        </p:txBody>
      </p:sp>
      <p:sp>
        <p:nvSpPr>
          <p:cNvPr id="192" name="Right Brace 191"/>
          <p:cNvSpPr/>
          <p:nvPr/>
        </p:nvSpPr>
        <p:spPr>
          <a:xfrm>
            <a:off x="9007776" y="2311693"/>
            <a:ext cx="374553" cy="257108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defTabSz="914209">
              <a:spcBef>
                <a:spcPct val="20000"/>
              </a:spcBef>
              <a:defRPr/>
            </a:pPr>
            <a:endParaRPr lang="en-US" sz="1765" dirty="0">
              <a:solidFill>
                <a:schemeClr val="bg1"/>
              </a:solidFill>
            </a:endParaRPr>
          </a:p>
        </p:txBody>
      </p:sp>
      <p:sp>
        <p:nvSpPr>
          <p:cNvPr id="193" name="TextBox 192"/>
          <p:cNvSpPr txBox="1"/>
          <p:nvPr/>
        </p:nvSpPr>
        <p:spPr>
          <a:xfrm>
            <a:off x="9308265" y="3274525"/>
            <a:ext cx="2867337" cy="1408735"/>
          </a:xfrm>
          <a:prstGeom prst="rect">
            <a:avLst/>
          </a:prstGeom>
          <a:noFill/>
          <a:ln w="57150">
            <a:noFill/>
          </a:ln>
        </p:spPr>
        <p:txBody>
          <a:bodyPr lIns="179239" tIns="143391" rIns="179239" bIns="143391">
            <a:spAutoFit/>
          </a:bodyPr>
          <a:lstStyle/>
          <a:p>
            <a:pPr algn="ctr" defTabSz="914209">
              <a:lnSpc>
                <a:spcPct val="90000"/>
              </a:lnSpc>
              <a:spcBef>
                <a:spcPct val="20000"/>
              </a:spcBef>
              <a:spcAft>
                <a:spcPts val="588"/>
              </a:spcAft>
              <a:defRPr/>
            </a:pPr>
            <a:r>
              <a:rPr lang="en-US" sz="1568" dirty="0">
                <a:ea typeface="ＭＳ Ｐゴシック" charset="-128"/>
              </a:rPr>
              <a:t>DR Orchestration</a:t>
            </a:r>
          </a:p>
          <a:p>
            <a:pPr algn="ctr" defTabSz="914209">
              <a:lnSpc>
                <a:spcPct val="90000"/>
              </a:lnSpc>
              <a:spcBef>
                <a:spcPct val="20000"/>
              </a:spcBef>
              <a:spcAft>
                <a:spcPts val="588"/>
              </a:spcAft>
              <a:defRPr/>
            </a:pPr>
            <a:r>
              <a:rPr lang="en-US" sz="1568" dirty="0">
                <a:ea typeface="ＭＳ Ｐゴシック" charset="-128"/>
              </a:rPr>
              <a:t>with</a:t>
            </a:r>
          </a:p>
          <a:p>
            <a:pPr algn="ctr" defTabSz="914209">
              <a:lnSpc>
                <a:spcPct val="90000"/>
              </a:lnSpc>
              <a:spcBef>
                <a:spcPct val="20000"/>
              </a:spcBef>
              <a:spcAft>
                <a:spcPts val="588"/>
              </a:spcAft>
              <a:defRPr/>
            </a:pPr>
            <a:r>
              <a:rPr lang="en-US" sz="1568" dirty="0">
                <a:ea typeface="ＭＳ Ｐゴシック" charset="-128"/>
              </a:rPr>
              <a:t>Azure Site Recovery Manager</a:t>
            </a:r>
          </a:p>
        </p:txBody>
      </p:sp>
      <p:sp>
        <p:nvSpPr>
          <p:cNvPr id="44052" name="Title 193"/>
          <p:cNvSpPr>
            <a:spLocks noGrp="1"/>
          </p:cNvSpPr>
          <p:nvPr>
            <p:ph type="title"/>
          </p:nvPr>
        </p:nvSpPr>
        <p:spPr/>
        <p:txBody>
          <a:bodyPr vert="horz" wrap="square" lIns="91416" tIns="45708" rIns="91416" bIns="45708" numCol="1" rtlCol="0" anchor="ctr" anchorCtr="0" compatLnSpc="1">
            <a:prstTxWarp prst="textNoShape">
              <a:avLst/>
            </a:prstTxWarp>
            <a:normAutofit/>
          </a:bodyPr>
          <a:lstStyle/>
          <a:p>
            <a:r>
              <a:rPr lang="en-US" altLang="en-US" b="1" dirty="0">
                <a:solidFill>
                  <a:schemeClr val="tx1"/>
                </a:solidFill>
                <a:latin typeface="+mj-lt"/>
                <a:ea typeface="ＭＳ Ｐゴシック" pitchFamily="34" charset="-128"/>
                <a:cs typeface="Lucida Sans Unicode" panose="020B0602030504020204" pitchFamily="34" charset="0"/>
              </a:rPr>
              <a:t>Microsoft’s D/R stack</a:t>
            </a:r>
          </a:p>
        </p:txBody>
      </p:sp>
      <p:sp>
        <p:nvSpPr>
          <p:cNvPr id="195" name="Rectangle 194"/>
          <p:cNvSpPr/>
          <p:nvPr/>
        </p:nvSpPr>
        <p:spPr bwMode="auto">
          <a:xfrm>
            <a:off x="5926711" y="3473439"/>
            <a:ext cx="3081064" cy="778730"/>
          </a:xfrm>
          <a:prstGeom prst="rect">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8" rIns="0" bIns="45708" anchor="ctr"/>
          <a:lstStyle/>
          <a:p>
            <a:pPr algn="ctr" defTabSz="913945">
              <a:defRPr/>
            </a:pPr>
            <a:endParaRPr lang="en-US" sz="1961" dirty="0">
              <a:solidFill>
                <a:schemeClr val="bg1"/>
              </a:solidFill>
            </a:endParaRPr>
          </a:p>
        </p:txBody>
      </p:sp>
      <p:sp>
        <p:nvSpPr>
          <p:cNvPr id="197" name="Rectangle 196"/>
          <p:cNvSpPr/>
          <p:nvPr/>
        </p:nvSpPr>
        <p:spPr bwMode="auto">
          <a:xfrm>
            <a:off x="9450046" y="3007896"/>
            <a:ext cx="2566847" cy="1542647"/>
          </a:xfrm>
          <a:prstGeom prst="rect">
            <a:avLst/>
          </a:prstGeom>
          <a:noFill/>
          <a:ln w="381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8" rIns="0" bIns="45708" anchor="ctr"/>
          <a:lstStyle/>
          <a:p>
            <a:pPr algn="ctr" defTabSz="913945">
              <a:defRPr/>
            </a:pPr>
            <a:endParaRPr lang="en-US" sz="1961" dirty="0">
              <a:solidFill>
                <a:schemeClr val="bg1"/>
              </a:solidFill>
            </a:endParaRPr>
          </a:p>
        </p:txBody>
      </p:sp>
      <p:sp>
        <p:nvSpPr>
          <p:cNvPr id="179" name="Rectangle 178"/>
          <p:cNvSpPr/>
          <p:nvPr/>
        </p:nvSpPr>
        <p:spPr bwMode="auto">
          <a:xfrm>
            <a:off x="7788893" y="4922978"/>
            <a:ext cx="2568964" cy="1542649"/>
          </a:xfrm>
          <a:prstGeom prst="rect">
            <a:avLst/>
          </a:pr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8" rIns="0" bIns="45708" anchor="ctr"/>
          <a:lstStyle/>
          <a:p>
            <a:pPr algn="ctr" defTabSz="913945">
              <a:defRPr/>
            </a:pPr>
            <a:endParaRPr lang="en-US" sz="1961" dirty="0">
              <a:solidFill>
                <a:schemeClr val="bg1"/>
              </a:solidFill>
            </a:endParaRPr>
          </a:p>
        </p:txBody>
      </p:sp>
      <p:sp>
        <p:nvSpPr>
          <p:cNvPr id="198" name="TextBox 197"/>
          <p:cNvSpPr txBox="1"/>
          <p:nvPr/>
        </p:nvSpPr>
        <p:spPr>
          <a:xfrm>
            <a:off x="7642882" y="5441427"/>
            <a:ext cx="2869453" cy="506758"/>
          </a:xfrm>
          <a:prstGeom prst="rect">
            <a:avLst/>
          </a:prstGeom>
          <a:noFill/>
          <a:ln w="57150">
            <a:noFill/>
          </a:ln>
        </p:spPr>
        <p:txBody>
          <a:bodyPr lIns="179239" tIns="143391" rIns="179239" bIns="143391">
            <a:spAutoFit/>
          </a:bodyPr>
          <a:lstStyle/>
          <a:p>
            <a:pPr algn="ctr" defTabSz="914209">
              <a:lnSpc>
                <a:spcPct val="90000"/>
              </a:lnSpc>
              <a:spcBef>
                <a:spcPct val="20000"/>
              </a:spcBef>
              <a:spcAft>
                <a:spcPts val="588"/>
              </a:spcAft>
              <a:defRPr/>
            </a:pPr>
            <a:r>
              <a:rPr lang="en-US" sz="1568" dirty="0">
                <a:ea typeface="ＭＳ Ｐゴシック" charset="-128"/>
              </a:rPr>
              <a:t>Backups</a:t>
            </a:r>
          </a:p>
        </p:txBody>
      </p:sp>
      <p:pic>
        <p:nvPicPr>
          <p:cNvPr id="180" name="Picture 1947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027" y="4443274"/>
            <a:ext cx="565003" cy="9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818408" y="2097966"/>
            <a:ext cx="4266089" cy="1495691"/>
            <a:chOff x="818408" y="2097966"/>
            <a:chExt cx="4266089" cy="1495691"/>
          </a:xfrm>
        </p:grpSpPr>
        <p:grpSp>
          <p:nvGrpSpPr>
            <p:cNvPr id="196" name="Group 195"/>
            <p:cNvGrpSpPr>
              <a:grpSpLocks/>
            </p:cNvGrpSpPr>
            <p:nvPr/>
          </p:nvGrpSpPr>
          <p:grpSpPr bwMode="auto">
            <a:xfrm>
              <a:off x="818408" y="2097966"/>
              <a:ext cx="4266089" cy="1495691"/>
              <a:chOff x="834165" y="2270354"/>
              <a:chExt cx="4351969" cy="1396179"/>
            </a:xfrm>
          </p:grpSpPr>
          <p:pic>
            <p:nvPicPr>
              <p:cNvPr id="44061" name="Picture 171"/>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l="-11713" t="-2" r="-11018" b="-19481"/>
              <a:stretch>
                <a:fillRect/>
              </a:stretch>
            </p:blipFill>
            <p:spPr bwMode="auto">
              <a:xfrm>
                <a:off x="4298851" y="2270354"/>
                <a:ext cx="887283" cy="102022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2" name="TextBox 181"/>
              <p:cNvSpPr txBox="1"/>
              <p:nvPr/>
            </p:nvSpPr>
            <p:spPr>
              <a:xfrm>
                <a:off x="4348553" y="3244188"/>
                <a:ext cx="768502" cy="422345"/>
              </a:xfrm>
              <a:prstGeom prst="rect">
                <a:avLst/>
              </a:prstGeom>
              <a:noFill/>
            </p:spPr>
            <p:txBody>
              <a:bodyPr lIns="179239" tIns="143391" rIns="179239" bIns="143391">
                <a:spAutoFit/>
              </a:bodyPr>
              <a:lstStyle/>
              <a:p>
                <a:pPr algn="r" defTabSz="914209">
                  <a:lnSpc>
                    <a:spcPct val="90000"/>
                  </a:lnSpc>
                  <a:spcBef>
                    <a:spcPct val="20000"/>
                  </a:spcBef>
                  <a:spcAft>
                    <a:spcPts val="588"/>
                  </a:spcAft>
                  <a:defRPr/>
                </a:pPr>
                <a:r>
                  <a:rPr lang="en-US" sz="1176" dirty="0">
                    <a:ea typeface="ＭＳ Ｐゴシック" charset="-128"/>
                  </a:rPr>
                  <a:t>SQL</a:t>
                </a:r>
              </a:p>
            </p:txBody>
          </p:sp>
          <p:sp>
            <p:nvSpPr>
              <p:cNvPr id="184" name="TextBox 183"/>
              <p:cNvSpPr txBox="1"/>
              <p:nvPr/>
            </p:nvSpPr>
            <p:spPr>
              <a:xfrm>
                <a:off x="834165" y="3153323"/>
                <a:ext cx="3002631" cy="422345"/>
              </a:xfrm>
              <a:prstGeom prst="rect">
                <a:avLst/>
              </a:prstGeom>
              <a:noFill/>
            </p:spPr>
            <p:txBody>
              <a:bodyPr wrap="square" lIns="179239" tIns="143391" rIns="179239" bIns="143391">
                <a:spAutoFit/>
              </a:bodyPr>
              <a:lstStyle/>
              <a:p>
                <a:pPr algn="r" defTabSz="914209">
                  <a:lnSpc>
                    <a:spcPct val="90000"/>
                  </a:lnSpc>
                  <a:spcBef>
                    <a:spcPct val="20000"/>
                  </a:spcBef>
                  <a:spcAft>
                    <a:spcPts val="588"/>
                  </a:spcAft>
                  <a:defRPr/>
                </a:pPr>
                <a:r>
                  <a:rPr lang="en-US" sz="1176" dirty="0">
                    <a:ea typeface="ＭＳ Ｐゴシック" charset="-128"/>
                  </a:rPr>
                  <a:t>SAP 2 or 3-tier Application Servers</a:t>
                </a:r>
              </a:p>
            </p:txBody>
          </p:sp>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5774" y="2249062"/>
              <a:ext cx="774970" cy="628691"/>
            </a:xfrm>
            <a:prstGeom prst="rect">
              <a:avLst/>
            </a:prstGeom>
          </p:spPr>
        </p:pic>
      </p:grpSp>
    </p:spTree>
    <p:extLst>
      <p:ext uri="{BB962C8B-B14F-4D97-AF65-F5344CB8AC3E}">
        <p14:creationId xmlns:p14="http://schemas.microsoft.com/office/powerpoint/2010/main" val="44497503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nodeType="afterEffect">
                                  <p:stCondLst>
                                    <p:cond delay="0"/>
                                  </p:stCondLst>
                                  <p:childTnLst>
                                    <p:set>
                                      <p:cBhvr>
                                        <p:cTn id="41" dur="1" fill="hold">
                                          <p:stCondLst>
                                            <p:cond delay="0"/>
                                          </p:stCondLst>
                                        </p:cTn>
                                        <p:tgtEl>
                                          <p:spTgt spid="180"/>
                                        </p:tgtEl>
                                        <p:attrNameLst>
                                          <p:attrName>style.visibility</p:attrName>
                                        </p:attrNameLst>
                                      </p:cBhvr>
                                      <p:to>
                                        <p:strVal val="visible"/>
                                      </p:to>
                                    </p:set>
                                    <p:animEffect transition="in" filter="fade">
                                      <p:cBhvr>
                                        <p:cTn id="42"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p:bldP spid="188" grpId="0" animBg="1"/>
      <p:bldP spid="189" grpId="0"/>
      <p:bldP spid="190" grpId="0" animBg="1"/>
      <p:bldP spid="191" grpId="0"/>
      <p:bldP spid="192" grpId="0" animBg="1"/>
      <p:bldP spid="193" grpId="0"/>
      <p:bldP spid="195" grpId="0" animBg="1"/>
      <p:bldP spid="197" grpId="0" animBg="1"/>
      <p:bldP spid="179" grpId="0" animBg="1"/>
      <p:bldP spid="19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a:grpSpLocks/>
          </p:cNvGrpSpPr>
          <p:nvPr/>
        </p:nvGrpSpPr>
        <p:grpSpPr bwMode="auto">
          <a:xfrm>
            <a:off x="3658237" y="3642730"/>
            <a:ext cx="4145471" cy="2228269"/>
            <a:chOff x="2862001" y="3179135"/>
            <a:chExt cx="3109566" cy="1672842"/>
          </a:xfrm>
        </p:grpSpPr>
        <p:cxnSp>
          <p:nvCxnSpPr>
            <p:cNvPr id="40" name="Straight Connector 39"/>
            <p:cNvCxnSpPr/>
            <p:nvPr/>
          </p:nvCxnSpPr>
          <p:spPr>
            <a:xfrm flipH="1">
              <a:off x="4619168" y="3787585"/>
              <a:ext cx="644453" cy="45435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0" idx="0"/>
            </p:cNvCxnSpPr>
            <p:nvPr/>
          </p:nvCxnSpPr>
          <p:spPr>
            <a:xfrm>
              <a:off x="4387419" y="3913089"/>
              <a:ext cx="3175" cy="26848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09631" y="3758990"/>
              <a:ext cx="580960" cy="454352"/>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Freeform 207"/>
            <p:cNvSpPr>
              <a:spLocks noEditPoints="1"/>
            </p:cNvSpPr>
            <p:nvPr/>
          </p:nvSpPr>
          <p:spPr bwMode="gray">
            <a:xfrm>
              <a:off x="3917571" y="3190255"/>
              <a:ext cx="998426" cy="76731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CCCCCC"/>
            </a:solidFill>
            <a:ln>
              <a:noFill/>
            </a:ln>
            <a:extLst/>
          </p:spPr>
          <p:txBody>
            <a:bodyPr lIns="913902" tIns="0" rIns="0" bIns="210197" anchor="b"/>
            <a:lstStyle/>
            <a:p>
              <a:pPr defTabSz="913857">
                <a:spcBef>
                  <a:spcPct val="20000"/>
                </a:spcBef>
                <a:defRPr/>
              </a:pPr>
              <a:endParaRPr lang="en-US" sz="1400" dirty="0">
                <a:ea typeface="ＭＳ Ｐゴシック" charset="-128"/>
              </a:endParaRPr>
            </a:p>
          </p:txBody>
        </p:sp>
        <p:sp>
          <p:nvSpPr>
            <p:cNvPr id="9" name="Freeform 207"/>
            <p:cNvSpPr>
              <a:spLocks noEditPoints="1"/>
            </p:cNvSpPr>
            <p:nvPr/>
          </p:nvSpPr>
          <p:spPr bwMode="gray">
            <a:xfrm>
              <a:off x="2862001" y="3179135"/>
              <a:ext cx="1000013" cy="76731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CCCCCC"/>
            </a:solidFill>
            <a:ln>
              <a:noFill/>
            </a:ln>
            <a:extLst/>
          </p:spPr>
          <p:txBody>
            <a:bodyPr lIns="913902" tIns="0" rIns="0" bIns="210197" anchor="b"/>
            <a:lstStyle/>
            <a:p>
              <a:pPr defTabSz="913857">
                <a:spcBef>
                  <a:spcPct val="20000"/>
                </a:spcBef>
                <a:defRPr/>
              </a:pPr>
              <a:endParaRPr lang="en-US" sz="1400" dirty="0">
                <a:ea typeface="ＭＳ Ｐゴシック" charset="-128"/>
              </a:endParaRPr>
            </a:p>
          </p:txBody>
        </p:sp>
        <p:pic>
          <p:nvPicPr>
            <p:cNvPr id="10" name="Hyper-V logo"/>
            <p:cNvPicPr>
              <a:picLocks noChangeAspect="1" noChangeArrowheads="1"/>
            </p:cNvPicPr>
            <p:nvPr/>
          </p:nvPicPr>
          <p:blipFill>
            <a:blip r:embed="rId3"/>
            <a:stretch>
              <a:fillRect/>
            </a:stretch>
          </p:blipFill>
          <p:spPr bwMode="auto">
            <a:xfrm>
              <a:off x="4074716" y="4181569"/>
              <a:ext cx="631755" cy="670408"/>
            </a:xfrm>
            <a:prstGeom prst="rect">
              <a:avLst/>
            </a:prstGeom>
            <a:solidFill>
              <a:schemeClr val="accent2">
                <a:lumMod val="60000"/>
                <a:lumOff val="40000"/>
              </a:schemeClr>
            </a:solidFill>
            <a:ln>
              <a:noFill/>
            </a:ln>
          </p:spPr>
        </p:pic>
        <p:sp>
          <p:nvSpPr>
            <p:cNvPr id="39" name="Freeform 207"/>
            <p:cNvSpPr>
              <a:spLocks noEditPoints="1"/>
            </p:cNvSpPr>
            <p:nvPr/>
          </p:nvSpPr>
          <p:spPr bwMode="gray">
            <a:xfrm>
              <a:off x="4971554" y="3190255"/>
              <a:ext cx="1000013" cy="76731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CCCCCC"/>
            </a:solidFill>
            <a:ln>
              <a:noFill/>
            </a:ln>
            <a:extLst/>
          </p:spPr>
          <p:txBody>
            <a:bodyPr lIns="913902" tIns="0" rIns="0" bIns="210197" anchor="b"/>
            <a:lstStyle/>
            <a:p>
              <a:pPr defTabSz="913857">
                <a:spcBef>
                  <a:spcPct val="20000"/>
                </a:spcBef>
                <a:defRPr/>
              </a:pPr>
              <a:endParaRPr lang="en-US" sz="1400" dirty="0">
                <a:ea typeface="ＭＳ Ｐゴシック" charset="-128"/>
              </a:endParaRPr>
            </a:p>
          </p:txBody>
        </p:sp>
      </p:grpSp>
      <p:cxnSp>
        <p:nvCxnSpPr>
          <p:cNvPr id="44" name="Straight Connector 43"/>
          <p:cNvCxnSpPr/>
          <p:nvPr/>
        </p:nvCxnSpPr>
        <p:spPr>
          <a:xfrm>
            <a:off x="5848416" y="3704095"/>
            <a:ext cx="1447423"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060" name="Title 1"/>
          <p:cNvSpPr>
            <a:spLocks noGrp="1"/>
          </p:cNvSpPr>
          <p:nvPr>
            <p:ph type="title"/>
          </p:nvPr>
        </p:nvSpPr>
        <p:spPr>
          <a:xfrm>
            <a:off x="261327" y="471044"/>
            <a:ext cx="11541863" cy="899665"/>
          </a:xfrm>
        </p:spPr>
        <p:txBody>
          <a:bodyPr vert="horz" wrap="square" lIns="91416" tIns="45708" rIns="91416" bIns="45708" numCol="1" rtlCol="0" anchor="ctr" anchorCtr="0" compatLnSpc="1">
            <a:prstTxWarp prst="textNoShape">
              <a:avLst/>
            </a:prstTxWarp>
            <a:spAutoFit/>
          </a:bodyPr>
          <a:lstStyle/>
          <a:p>
            <a:r>
              <a:rPr lang="en-US" altLang="en-US" b="1" dirty="0">
                <a:solidFill>
                  <a:schemeClr val="tx1"/>
                </a:solidFill>
                <a:ea typeface="ＭＳ Ｐゴシック" pitchFamily="34" charset="-128"/>
                <a:cs typeface="Lucida Sans Unicode" panose="020B0602030504020204" pitchFamily="34" charset="0"/>
              </a:rPr>
              <a:t>Microsoft D/R solutions</a:t>
            </a:r>
            <a:br>
              <a:rPr lang="en-US" altLang="en-US" b="1" dirty="0">
                <a:solidFill>
                  <a:schemeClr val="tx1"/>
                </a:solidFill>
                <a:ea typeface="ＭＳ Ｐゴシック" pitchFamily="34" charset="-128"/>
                <a:cs typeface="Lucida Sans Unicode" panose="020B0602030504020204" pitchFamily="34" charset="0"/>
              </a:rPr>
            </a:br>
            <a:endParaRPr lang="en-US" altLang="en-US" b="1" dirty="0">
              <a:solidFill>
                <a:schemeClr val="tx1"/>
              </a:solidFill>
              <a:ea typeface="ＭＳ Ｐゴシック" pitchFamily="34" charset="-128"/>
              <a:cs typeface="Lucida Sans Unicode" panose="020B0602030504020204" pitchFamily="34" charset="0"/>
            </a:endParaRPr>
          </a:p>
        </p:txBody>
      </p:sp>
      <p:sp>
        <p:nvSpPr>
          <p:cNvPr id="7" name="Rectangle 6"/>
          <p:cNvSpPr/>
          <p:nvPr/>
        </p:nvSpPr>
        <p:spPr>
          <a:xfrm>
            <a:off x="299962" y="1063185"/>
            <a:ext cx="5231037" cy="332207"/>
          </a:xfrm>
          <a:prstGeom prst="rect">
            <a:avLst/>
          </a:prstGeom>
          <a:noFill/>
        </p:spPr>
        <p:txBody>
          <a:bodyPr>
            <a:spAutoFit/>
          </a:bodyPr>
          <a:lstStyle/>
          <a:p>
            <a:pPr marL="0" lvl="1" defTabSz="462147">
              <a:lnSpc>
                <a:spcPct val="90000"/>
              </a:lnSpc>
              <a:spcBef>
                <a:spcPts val="300"/>
              </a:spcBef>
              <a:spcAft>
                <a:spcPts val="600"/>
              </a:spcAft>
              <a:buClr>
                <a:srgbClr val="EFEFEF"/>
              </a:buClr>
              <a:defRPr/>
            </a:pPr>
            <a:endParaRPr lang="en-US" sz="1732" dirty="0">
              <a:ea typeface="ＭＳ Ｐゴシック" charset="-128"/>
              <a:cs typeface="Segoe UI" pitchFamily="34" charset="0"/>
            </a:endParaRPr>
          </a:p>
        </p:txBody>
      </p:sp>
      <p:cxnSp>
        <p:nvCxnSpPr>
          <p:cNvPr id="5" name="Straight Connector 4"/>
          <p:cNvCxnSpPr/>
          <p:nvPr/>
        </p:nvCxnSpPr>
        <p:spPr>
          <a:xfrm>
            <a:off x="4244401" y="3708327"/>
            <a:ext cx="1449538"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9474"/>
          <p:cNvPicPr>
            <a:picLocks noChangeAspect="1"/>
          </p:cNvPicPr>
          <p:nvPr/>
        </p:nvPicPr>
        <p:blipFill>
          <a:blip r:embed="rId4"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bwMode="auto">
          <a:xfrm>
            <a:off x="5467265" y="3258941"/>
            <a:ext cx="564994" cy="94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0673" y="3242783"/>
            <a:ext cx="565003" cy="9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Group 33"/>
          <p:cNvGrpSpPr>
            <a:grpSpLocks/>
          </p:cNvGrpSpPr>
          <p:nvPr/>
        </p:nvGrpSpPr>
        <p:grpSpPr bwMode="auto">
          <a:xfrm>
            <a:off x="6280103" y="5227699"/>
            <a:ext cx="1987032" cy="609013"/>
            <a:chOff x="4828977" y="4368602"/>
            <a:chExt cx="1490342" cy="456855"/>
          </a:xfrm>
        </p:grpSpPr>
        <p:sp>
          <p:nvSpPr>
            <p:cNvPr id="28" name="TextBox 27"/>
            <p:cNvSpPr txBox="1"/>
            <p:nvPr/>
          </p:nvSpPr>
          <p:spPr>
            <a:xfrm>
              <a:off x="5171803" y="4368602"/>
              <a:ext cx="1147516" cy="456855"/>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Hyper-V Failover</a:t>
              </a:r>
              <a:br>
                <a:rPr lang="en-US" sz="1466" spc="-51" dirty="0">
                  <a:ea typeface="ＭＳ Ｐゴシック" charset="-128"/>
                </a:rPr>
              </a:br>
              <a:r>
                <a:rPr lang="en-US" sz="1466" spc="-51" dirty="0">
                  <a:ea typeface="ＭＳ Ｐゴシック" charset="-128"/>
                </a:rPr>
                <a:t>Clustering for VM Resilience</a:t>
              </a:r>
              <a:endParaRPr lang="en-US" sz="1466" spc="-51" baseline="-25000" dirty="0">
                <a:ea typeface="ＭＳ Ｐゴシック" charset="-128"/>
              </a:endParaRPr>
            </a:p>
          </p:txBody>
        </p:sp>
        <p:sp>
          <p:nvSpPr>
            <p:cNvPr id="29" name="Oval 28"/>
            <p:cNvSpPr/>
            <p:nvPr/>
          </p:nvSpPr>
          <p:spPr bwMode="auto">
            <a:xfrm>
              <a:off x="4828977" y="4386064"/>
              <a:ext cx="261881" cy="261923"/>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1</a:t>
              </a:r>
              <a:endParaRPr lang="en-US" sz="2399" b="1" dirty="0">
                <a:solidFill>
                  <a:schemeClr val="tx1"/>
                </a:solidFill>
                <a:ea typeface="Segoe UI" pitchFamily="34" charset="0"/>
                <a:cs typeface="Segoe UI" pitchFamily="34" charset="0"/>
              </a:endParaRPr>
            </a:p>
          </p:txBody>
        </p:sp>
      </p:grpSp>
      <p:grpSp>
        <p:nvGrpSpPr>
          <p:cNvPr id="35" name="Group 34"/>
          <p:cNvGrpSpPr>
            <a:grpSpLocks/>
          </p:cNvGrpSpPr>
          <p:nvPr/>
        </p:nvGrpSpPr>
        <p:grpSpPr bwMode="auto">
          <a:xfrm>
            <a:off x="4049718" y="2859769"/>
            <a:ext cx="3849213" cy="406009"/>
            <a:chOff x="3717073" y="2574497"/>
            <a:chExt cx="2887996" cy="304571"/>
          </a:xfrm>
        </p:grpSpPr>
        <p:sp>
          <p:nvSpPr>
            <p:cNvPr id="30" name="TextBox 29"/>
            <p:cNvSpPr txBox="1"/>
            <p:nvPr/>
          </p:nvSpPr>
          <p:spPr>
            <a:xfrm>
              <a:off x="4033022" y="2574497"/>
              <a:ext cx="2572047" cy="304571"/>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Hyper-V Guest Clustering for app-</a:t>
              </a:r>
              <a:br>
                <a:rPr lang="en-US" sz="1466" spc="-51" dirty="0">
                  <a:ea typeface="ＭＳ Ｐゴシック" charset="-128"/>
                </a:rPr>
              </a:br>
              <a:r>
                <a:rPr lang="en-US" sz="1466" spc="-51" dirty="0">
                  <a:ea typeface="ＭＳ Ｐゴシック" charset="-128"/>
                </a:rPr>
                <a:t>level HA, i.e. SQL Server AlwaysOn FCI</a:t>
              </a:r>
              <a:endParaRPr lang="en-US" sz="1466" spc="-51" baseline="-25000" dirty="0">
                <a:ea typeface="ＭＳ Ｐゴシック" charset="-128"/>
              </a:endParaRPr>
            </a:p>
          </p:txBody>
        </p:sp>
        <p:sp>
          <p:nvSpPr>
            <p:cNvPr id="31" name="Oval 30"/>
            <p:cNvSpPr/>
            <p:nvPr/>
          </p:nvSpPr>
          <p:spPr bwMode="auto">
            <a:xfrm>
              <a:off x="3717073" y="2579259"/>
              <a:ext cx="261967" cy="261925"/>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2</a:t>
              </a:r>
              <a:endParaRPr lang="en-US" sz="2399" b="1" dirty="0">
                <a:solidFill>
                  <a:schemeClr val="tx1"/>
                </a:solidFill>
                <a:ea typeface="Segoe UI" pitchFamily="34" charset="0"/>
                <a:cs typeface="Segoe UI" pitchFamily="34" charset="0"/>
              </a:endParaRPr>
            </a:p>
          </p:txBody>
        </p:sp>
      </p:grpSp>
      <p:pic>
        <p:nvPicPr>
          <p:cNvPr id="43" name="Picture 19474"/>
          <p:cNvPicPr>
            <a:picLocks noChangeAspect="1"/>
          </p:cNvPicPr>
          <p:nvPr/>
        </p:nvPicPr>
        <p:blipFill>
          <a:blip r:embed="rId4"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bwMode="auto">
          <a:xfrm>
            <a:off x="6876982" y="3283066"/>
            <a:ext cx="564994" cy="94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94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67514" y="3259712"/>
            <a:ext cx="565002" cy="9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94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76847" y="3282990"/>
            <a:ext cx="565002" cy="94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itle 1"/>
          <p:cNvSpPr txBox="1">
            <a:spLocks/>
          </p:cNvSpPr>
          <p:nvPr/>
        </p:nvSpPr>
        <p:spPr>
          <a:xfrm flipV="1">
            <a:off x="3148254" y="2538118"/>
            <a:ext cx="723711" cy="3839193"/>
          </a:xfrm>
          <a:prstGeom prst="rect">
            <a:avLst/>
          </a:prstGeom>
        </p:spPr>
        <p:txBody>
          <a:bodyPr lIns="0" tIns="0" rIns="0" bIns="0">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buFont typeface="Wingdings" panose="05000000000000000000" pitchFamily="2" charset="2"/>
              <a:buNone/>
              <a:defRPr/>
            </a:pPr>
            <a:r>
              <a:rPr sz="27720" dirty="0">
                <a:solidFill>
                  <a:schemeClr val="tx1"/>
                </a:solidFill>
              </a:rPr>
              <a:t>}</a:t>
            </a:r>
          </a:p>
        </p:txBody>
      </p:sp>
      <p:grpSp>
        <p:nvGrpSpPr>
          <p:cNvPr id="68" name="Group 67"/>
          <p:cNvGrpSpPr>
            <a:grpSpLocks/>
          </p:cNvGrpSpPr>
          <p:nvPr/>
        </p:nvGrpSpPr>
        <p:grpSpPr bwMode="auto">
          <a:xfrm>
            <a:off x="228013" y="2853419"/>
            <a:ext cx="2689582" cy="1468299"/>
            <a:chOff x="286777" y="2587170"/>
            <a:chExt cx="2019135" cy="1101953"/>
          </a:xfrm>
        </p:grpSpPr>
        <p:grpSp>
          <p:nvGrpSpPr>
            <p:cNvPr id="45093" name="Group 48"/>
            <p:cNvGrpSpPr>
              <a:grpSpLocks/>
            </p:cNvGrpSpPr>
            <p:nvPr/>
          </p:nvGrpSpPr>
          <p:grpSpPr bwMode="auto">
            <a:xfrm>
              <a:off x="936363" y="2587170"/>
              <a:ext cx="1287974" cy="722857"/>
              <a:chOff x="3886152" y="4140872"/>
              <a:chExt cx="1287974" cy="722857"/>
            </a:xfrm>
          </p:grpSpPr>
          <p:grpSp>
            <p:nvGrpSpPr>
              <p:cNvPr id="45097" name="Group 49"/>
              <p:cNvGrpSpPr>
                <a:grpSpLocks/>
              </p:cNvGrpSpPr>
              <p:nvPr/>
            </p:nvGrpSpPr>
            <p:grpSpPr bwMode="auto">
              <a:xfrm>
                <a:off x="4401825" y="4140872"/>
                <a:ext cx="772301" cy="722857"/>
                <a:chOff x="5637851" y="2707998"/>
                <a:chExt cx="772301" cy="722857"/>
              </a:xfrm>
            </p:grpSpPr>
            <p:sp>
              <p:nvSpPr>
                <p:cNvPr id="54" name="Freeform 5"/>
                <p:cNvSpPr>
                  <a:spLocks noEditPoints="1"/>
                </p:cNvSpPr>
                <p:nvPr/>
              </p:nvSpPr>
              <p:spPr bwMode="auto">
                <a:xfrm>
                  <a:off x="6032617" y="2707998"/>
                  <a:ext cx="378091" cy="72260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lIns="89594" tIns="44796" rIns="89594" bIns="44796"/>
                <a:lstStyle/>
                <a:p>
                  <a:pPr defTabSz="913974">
                    <a:spcBef>
                      <a:spcPct val="20000"/>
                    </a:spcBef>
                    <a:defRPr/>
                  </a:pPr>
                  <a:endParaRPr lang="en-GB" sz="1765" kern="0" dirty="0">
                    <a:ea typeface="ＭＳ Ｐゴシック" charset="-128"/>
                  </a:endParaRPr>
                </a:p>
              </p:txBody>
            </p:sp>
            <p:sp>
              <p:nvSpPr>
                <p:cNvPr id="53" name="Can 52"/>
                <p:cNvSpPr/>
                <p:nvPr/>
              </p:nvSpPr>
              <p:spPr bwMode="auto">
                <a:xfrm>
                  <a:off x="5638640" y="2960512"/>
                  <a:ext cx="344730" cy="46373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grpSp>
          <p:sp>
            <p:nvSpPr>
              <p:cNvPr id="51" name="Freeform 63"/>
              <p:cNvSpPr>
                <a:spLocks noEditPoints="1"/>
              </p:cNvSpPr>
              <p:nvPr/>
            </p:nvSpPr>
            <p:spPr bwMode="auto">
              <a:xfrm>
                <a:off x="3886311" y="4404503"/>
                <a:ext cx="467054" cy="447855"/>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accent1"/>
              </a:solidFill>
              <a:ln>
                <a:noFill/>
              </a:ln>
            </p:spPr>
            <p:txBody>
              <a:bodyPr lIns="121806" tIns="60901" rIns="121806" bIns="60901"/>
              <a:lstStyle/>
              <a:p>
                <a:pPr defTabSz="1218047">
                  <a:defRPr/>
                </a:pPr>
                <a:endParaRPr lang="en-US" sz="2130" spc="-40" dirty="0">
                  <a:ea typeface="ＭＳ Ｐゴシック" charset="-128"/>
                  <a:cs typeface="Segoe UI" panose="020B0502040204020203" pitchFamily="34" charset="0"/>
                </a:endParaRPr>
              </a:p>
            </p:txBody>
          </p:sp>
        </p:grpSp>
        <p:grpSp>
          <p:nvGrpSpPr>
            <p:cNvPr id="45094" name="Group 55"/>
            <p:cNvGrpSpPr>
              <a:grpSpLocks/>
            </p:cNvGrpSpPr>
            <p:nvPr/>
          </p:nvGrpSpPr>
          <p:grpSpPr bwMode="auto">
            <a:xfrm>
              <a:off x="286777" y="3384415"/>
              <a:ext cx="2019135" cy="304708"/>
              <a:chOff x="4900710" y="4385708"/>
              <a:chExt cx="2019135" cy="304708"/>
            </a:xfrm>
          </p:grpSpPr>
          <p:sp>
            <p:nvSpPr>
              <p:cNvPr id="57" name="TextBox 56"/>
              <p:cNvSpPr txBox="1"/>
              <p:nvPr/>
            </p:nvSpPr>
            <p:spPr>
              <a:xfrm>
                <a:off x="4900710" y="4385708"/>
                <a:ext cx="1699823" cy="304708"/>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Centralized backup with </a:t>
                </a:r>
                <a:br>
                  <a:rPr lang="en-US" sz="1466" spc="-51" dirty="0">
                    <a:ea typeface="ＭＳ Ｐゴシック" charset="-128"/>
                  </a:rPr>
                </a:br>
                <a:r>
                  <a:rPr lang="en-US" sz="1466" spc="-51" dirty="0">
                    <a:ea typeface="ＭＳ Ｐゴシック" charset="-128"/>
                  </a:rPr>
                  <a:t>Data Protection Manager</a:t>
                </a:r>
                <a:endParaRPr lang="en-US" sz="1466" spc="-51" baseline="-25000" dirty="0">
                  <a:ea typeface="ＭＳ Ｐゴシック" charset="-128"/>
                </a:endParaRPr>
              </a:p>
            </p:txBody>
          </p:sp>
          <p:sp>
            <p:nvSpPr>
              <p:cNvPr id="58" name="Oval 57"/>
              <p:cNvSpPr/>
              <p:nvPr/>
            </p:nvSpPr>
            <p:spPr bwMode="auto">
              <a:xfrm>
                <a:off x="6657723" y="4404766"/>
                <a:ext cx="262122" cy="262043"/>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4</a:t>
                </a:r>
                <a:endParaRPr lang="en-US" sz="2399" b="1" dirty="0">
                  <a:solidFill>
                    <a:schemeClr val="tx1"/>
                  </a:solidFill>
                  <a:ea typeface="Segoe UI" pitchFamily="34" charset="0"/>
                  <a:cs typeface="Segoe UI" pitchFamily="34" charset="0"/>
                </a:endParaRPr>
              </a:p>
            </p:txBody>
          </p:sp>
        </p:grpSp>
      </p:grpSp>
      <p:grpSp>
        <p:nvGrpSpPr>
          <p:cNvPr id="67" name="Group 66"/>
          <p:cNvGrpSpPr>
            <a:grpSpLocks/>
          </p:cNvGrpSpPr>
          <p:nvPr/>
        </p:nvGrpSpPr>
        <p:grpSpPr bwMode="auto">
          <a:xfrm>
            <a:off x="225897" y="4412995"/>
            <a:ext cx="2691699" cy="1470415"/>
            <a:chOff x="285639" y="3758501"/>
            <a:chExt cx="2019135" cy="1101954"/>
          </a:xfrm>
        </p:grpSpPr>
        <p:grpSp>
          <p:nvGrpSpPr>
            <p:cNvPr id="45087" name="Group 59"/>
            <p:cNvGrpSpPr>
              <a:grpSpLocks/>
            </p:cNvGrpSpPr>
            <p:nvPr/>
          </p:nvGrpSpPr>
          <p:grpSpPr bwMode="auto">
            <a:xfrm>
              <a:off x="1450898" y="3758501"/>
              <a:ext cx="772301" cy="722857"/>
              <a:chOff x="5637851" y="2707998"/>
              <a:chExt cx="772301" cy="722857"/>
            </a:xfrm>
          </p:grpSpPr>
          <p:sp>
            <p:nvSpPr>
              <p:cNvPr id="62" name="Freeform 5"/>
              <p:cNvSpPr>
                <a:spLocks noEditPoints="1"/>
              </p:cNvSpPr>
              <p:nvPr/>
            </p:nvSpPr>
            <p:spPr bwMode="auto">
              <a:xfrm>
                <a:off x="6032978" y="2707998"/>
                <a:ext cx="377794" cy="723149"/>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accent1"/>
              </a:solidFill>
              <a:ln w="12700" cap="flat" cmpd="sng">
                <a:noFill/>
                <a:prstDash val="solid"/>
                <a:miter lim="800000"/>
                <a:headEnd/>
                <a:tailEnd/>
              </a:ln>
            </p:spPr>
            <p:txBody>
              <a:bodyPr lIns="89594" tIns="44796" rIns="89594" bIns="44796"/>
              <a:lstStyle/>
              <a:p>
                <a:pPr defTabSz="913974">
                  <a:spcBef>
                    <a:spcPct val="20000"/>
                  </a:spcBef>
                  <a:defRPr/>
                </a:pPr>
                <a:endParaRPr lang="en-GB" sz="1765" kern="0" dirty="0">
                  <a:ea typeface="ＭＳ Ｐゴシック" charset="-128"/>
                </a:endParaRPr>
              </a:p>
            </p:txBody>
          </p:sp>
          <p:sp>
            <p:nvSpPr>
              <p:cNvPr id="63" name="Can 62"/>
              <p:cNvSpPr/>
              <p:nvPr/>
            </p:nvSpPr>
            <p:spPr bwMode="auto">
              <a:xfrm>
                <a:off x="5637722" y="2961734"/>
                <a:ext cx="344460" cy="463069"/>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grpSp>
        <p:grpSp>
          <p:nvGrpSpPr>
            <p:cNvPr id="45088" name="Group 63"/>
            <p:cNvGrpSpPr>
              <a:grpSpLocks/>
            </p:cNvGrpSpPr>
            <p:nvPr/>
          </p:nvGrpSpPr>
          <p:grpSpPr bwMode="auto">
            <a:xfrm>
              <a:off x="285639" y="4556185"/>
              <a:ext cx="2019135" cy="304270"/>
              <a:chOff x="4900710" y="4386147"/>
              <a:chExt cx="2019135" cy="304270"/>
            </a:xfrm>
          </p:grpSpPr>
          <p:sp>
            <p:nvSpPr>
              <p:cNvPr id="65" name="TextBox 64"/>
              <p:cNvSpPr txBox="1"/>
              <p:nvPr/>
            </p:nvSpPr>
            <p:spPr>
              <a:xfrm>
                <a:off x="4900710" y="4386147"/>
                <a:ext cx="1700074" cy="304270"/>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Simplified protection with Windows Server Backup</a:t>
                </a:r>
                <a:endParaRPr lang="en-US" sz="1466" spc="-51" baseline="-25000" dirty="0">
                  <a:ea typeface="ＭＳ Ｐゴシック" charset="-128"/>
                </a:endParaRPr>
              </a:p>
            </p:txBody>
          </p:sp>
          <p:sp>
            <p:nvSpPr>
              <p:cNvPr id="66" name="Oval 65"/>
              <p:cNvSpPr/>
              <p:nvPr/>
            </p:nvSpPr>
            <p:spPr bwMode="auto">
              <a:xfrm>
                <a:off x="6657929" y="4405177"/>
                <a:ext cx="261916" cy="26166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3</a:t>
                </a:r>
                <a:endParaRPr lang="en-US" sz="2399" b="1" dirty="0">
                  <a:solidFill>
                    <a:schemeClr val="tx1"/>
                  </a:solidFill>
                  <a:ea typeface="Segoe UI" pitchFamily="34" charset="0"/>
                  <a:cs typeface="Segoe UI" pitchFamily="34" charset="0"/>
                </a:endParaRPr>
              </a:p>
            </p:txBody>
          </p:sp>
        </p:grpSp>
      </p:grpSp>
      <p:sp>
        <p:nvSpPr>
          <p:cNvPr id="69" name="Bent Arrow 68"/>
          <p:cNvSpPr/>
          <p:nvPr/>
        </p:nvSpPr>
        <p:spPr bwMode="auto">
          <a:xfrm>
            <a:off x="1846841" y="1621838"/>
            <a:ext cx="2789040" cy="1405101"/>
          </a:xfrm>
          <a:prstGeom prst="bentArrow">
            <a:avLst>
              <a:gd name="adj1" fmla="val 12885"/>
              <a:gd name="adj2" fmla="val 17703"/>
              <a:gd name="adj3" fmla="val 25000"/>
              <a:gd name="adj4" fmla="val 36024"/>
            </a:avLst>
          </a:prstGeom>
          <a:solidFill>
            <a:srgbClr val="00B050"/>
          </a:solidFill>
          <a:ln>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grpSp>
        <p:nvGrpSpPr>
          <p:cNvPr id="70" name="Group 69"/>
          <p:cNvGrpSpPr>
            <a:grpSpLocks/>
          </p:cNvGrpSpPr>
          <p:nvPr/>
        </p:nvGrpSpPr>
        <p:grpSpPr bwMode="auto">
          <a:xfrm>
            <a:off x="1243749" y="1283264"/>
            <a:ext cx="2886381" cy="406009"/>
            <a:chOff x="5019307" y="4341691"/>
            <a:chExt cx="2165489" cy="304570"/>
          </a:xfrm>
        </p:grpSpPr>
        <p:sp>
          <p:nvSpPr>
            <p:cNvPr id="71" name="TextBox 70"/>
            <p:cNvSpPr txBox="1"/>
            <p:nvPr/>
          </p:nvSpPr>
          <p:spPr>
            <a:xfrm>
              <a:off x="5019307" y="4341691"/>
              <a:ext cx="1835268" cy="304570"/>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Integration of WSB/DPM </a:t>
              </a:r>
              <a:br>
                <a:rPr lang="en-US" sz="1466" spc="-51" dirty="0">
                  <a:ea typeface="ＭＳ Ｐゴシック" charset="-128"/>
                </a:rPr>
              </a:br>
              <a:r>
                <a:rPr lang="en-US" sz="1466" spc="-51" dirty="0">
                  <a:ea typeface="ＭＳ Ｐゴシック" charset="-128"/>
                </a:rPr>
                <a:t>with Microsoft Azure Backup</a:t>
              </a:r>
              <a:endParaRPr lang="en-US" sz="1466" spc="-51" baseline="-25000" dirty="0">
                <a:ea typeface="ＭＳ Ｐゴシック" charset="-128"/>
              </a:endParaRPr>
            </a:p>
          </p:txBody>
        </p:sp>
        <p:sp>
          <p:nvSpPr>
            <p:cNvPr id="72" name="Oval 71"/>
            <p:cNvSpPr/>
            <p:nvPr/>
          </p:nvSpPr>
          <p:spPr bwMode="auto">
            <a:xfrm>
              <a:off x="6922841" y="4368678"/>
              <a:ext cx="261955" cy="261923"/>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865" b="1" dirty="0">
                  <a:solidFill>
                    <a:schemeClr val="tx1"/>
                  </a:solidFill>
                  <a:ea typeface="Segoe UI" pitchFamily="34" charset="0"/>
                  <a:cs typeface="Segoe UI" pitchFamily="34" charset="0"/>
                </a:rPr>
                <a:t>5</a:t>
              </a:r>
              <a:endParaRPr lang="en-US" sz="2399" b="1" dirty="0">
                <a:solidFill>
                  <a:schemeClr val="tx1"/>
                </a:solidFill>
                <a:ea typeface="Segoe UI" pitchFamily="34" charset="0"/>
                <a:cs typeface="Segoe UI" pitchFamily="34" charset="0"/>
              </a:endParaRPr>
            </a:p>
          </p:txBody>
        </p:sp>
      </p:grpSp>
      <p:sp>
        <p:nvSpPr>
          <p:cNvPr id="73" name="Freeform 207"/>
          <p:cNvSpPr>
            <a:spLocks noEditPoints="1"/>
          </p:cNvSpPr>
          <p:nvPr/>
        </p:nvSpPr>
        <p:spPr bwMode="gray">
          <a:xfrm>
            <a:off x="9983306" y="3642729"/>
            <a:ext cx="1333153" cy="1019968"/>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CCCCCC"/>
          </a:solidFill>
          <a:ln>
            <a:noFill/>
          </a:ln>
          <a:extLst/>
        </p:spPr>
        <p:txBody>
          <a:bodyPr lIns="913902" tIns="0" rIns="0" bIns="210197" anchor="b"/>
          <a:lstStyle/>
          <a:p>
            <a:pPr defTabSz="913857">
              <a:spcBef>
                <a:spcPct val="20000"/>
              </a:spcBef>
              <a:defRPr/>
            </a:pPr>
            <a:endParaRPr lang="en-US" sz="1400" dirty="0">
              <a:ea typeface="ＭＳ Ｐゴシック" charset="-128"/>
            </a:endParaRPr>
          </a:p>
        </p:txBody>
      </p:sp>
      <p:sp>
        <p:nvSpPr>
          <p:cNvPr id="74" name="Bent Arrow 73"/>
          <p:cNvSpPr/>
          <p:nvPr/>
        </p:nvSpPr>
        <p:spPr bwMode="auto">
          <a:xfrm rot="2490165" flipH="1">
            <a:off x="6675816" y="2172028"/>
            <a:ext cx="1568042" cy="1157516"/>
          </a:xfrm>
          <a:prstGeom prst="bentArrow">
            <a:avLst>
              <a:gd name="adj1" fmla="val 16219"/>
              <a:gd name="adj2" fmla="val 25000"/>
              <a:gd name="adj3" fmla="val 25000"/>
              <a:gd name="adj4" fmla="val 4375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sp>
        <p:nvSpPr>
          <p:cNvPr id="75" name="Right Arrow 74"/>
          <p:cNvSpPr/>
          <p:nvPr/>
        </p:nvSpPr>
        <p:spPr bwMode="auto">
          <a:xfrm rot="10800000" flipH="1">
            <a:off x="7848144" y="3941101"/>
            <a:ext cx="2099187" cy="368204"/>
          </a:xfrm>
          <a:prstGeom prst="rightArrow">
            <a:avLst>
              <a:gd name="adj1" fmla="val 50000"/>
              <a:gd name="adj2" fmla="val 75744"/>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243707" tIns="194965" rIns="243707" bIns="194965"/>
          <a:lstStyle/>
          <a:p>
            <a:pPr defTabSz="1242635">
              <a:lnSpc>
                <a:spcPct val="90000"/>
              </a:lnSpc>
              <a:defRPr/>
            </a:pPr>
            <a:endParaRPr lang="en-US" sz="3199" dirty="0">
              <a:solidFill>
                <a:schemeClr val="tx1"/>
              </a:solidFill>
              <a:ea typeface="Segoe UI" pitchFamily="34" charset="0"/>
              <a:cs typeface="Segoe UI" pitchFamily="34" charset="0"/>
            </a:endParaRPr>
          </a:p>
        </p:txBody>
      </p:sp>
      <p:grpSp>
        <p:nvGrpSpPr>
          <p:cNvPr id="76" name="Group 75"/>
          <p:cNvGrpSpPr>
            <a:grpSpLocks/>
          </p:cNvGrpSpPr>
          <p:nvPr/>
        </p:nvGrpSpPr>
        <p:grpSpPr bwMode="auto">
          <a:xfrm>
            <a:off x="8178259" y="2074688"/>
            <a:ext cx="3538145" cy="1015021"/>
            <a:chOff x="4832237" y="4382403"/>
            <a:chExt cx="2814717" cy="761427"/>
          </a:xfrm>
        </p:grpSpPr>
        <p:sp>
          <p:nvSpPr>
            <p:cNvPr id="77" name="TextBox 76"/>
            <p:cNvSpPr txBox="1"/>
            <p:nvPr/>
          </p:nvSpPr>
          <p:spPr>
            <a:xfrm>
              <a:off x="5157142" y="4382403"/>
              <a:ext cx="2489812" cy="761427"/>
            </a:xfrm>
            <a:prstGeom prst="rect">
              <a:avLst/>
            </a:prstGeom>
            <a:noFill/>
          </p:spPr>
          <p:txBody>
            <a:bodyPr lIns="0" tIns="0" rIns="0" bIns="0">
              <a:spAutoFit/>
            </a:bodyPr>
            <a:lstStyle/>
            <a:p>
              <a:pPr defTabSz="913875">
                <a:lnSpc>
                  <a:spcPct val="90000"/>
                </a:lnSpc>
                <a:spcBef>
                  <a:spcPct val="20000"/>
                </a:spcBef>
                <a:defRPr/>
              </a:pPr>
              <a:r>
                <a:rPr lang="en-US" sz="1466" spc="-51" dirty="0">
                  <a:ea typeface="ＭＳ Ｐゴシック" charset="-128"/>
                </a:rPr>
                <a:t>Orchestrated </a:t>
              </a:r>
              <a:r>
                <a:rPr lang="en-US" sz="1466" b="1" spc="-51" dirty="0">
                  <a:ea typeface="ＭＳ Ｐゴシック" charset="-128"/>
                </a:rPr>
                <a:t>Physical, Hyper-V &amp; VMware VM Replication &amp; Recovery </a:t>
              </a:r>
              <a:r>
                <a:rPr lang="en-US" sz="1466" spc="-51" dirty="0">
                  <a:ea typeface="ＭＳ Ｐゴシック" charset="-128"/>
                </a:rPr>
                <a:t>using Azure Site Recovery, between on-premises locations, or between on-premises &amp; Microsoft Azure</a:t>
              </a:r>
              <a:endParaRPr lang="en-US" sz="1466" spc="-51" baseline="-25000" dirty="0">
                <a:ea typeface="ＭＳ Ｐゴシック" charset="-128"/>
              </a:endParaRPr>
            </a:p>
          </p:txBody>
        </p:sp>
        <p:sp>
          <p:nvSpPr>
            <p:cNvPr id="78" name="Oval 77"/>
            <p:cNvSpPr/>
            <p:nvPr/>
          </p:nvSpPr>
          <p:spPr bwMode="auto">
            <a:xfrm>
              <a:off x="4832237" y="4631629"/>
              <a:ext cx="281136" cy="261924"/>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defTabSz="1242635">
                <a:lnSpc>
                  <a:spcPct val="90000"/>
                </a:lnSpc>
                <a:defRPr/>
              </a:pPr>
              <a:r>
                <a:rPr lang="en-US" sz="1466" b="1" dirty="0">
                  <a:solidFill>
                    <a:schemeClr val="tx1"/>
                  </a:solidFill>
                  <a:ea typeface="Segoe UI" pitchFamily="34" charset="0"/>
                  <a:cs typeface="Segoe UI" pitchFamily="34" charset="0"/>
                </a:rPr>
                <a:t>6</a:t>
              </a:r>
            </a:p>
          </p:txBody>
        </p:sp>
      </p:grpSp>
      <p:pic>
        <p:nvPicPr>
          <p:cNvPr id="79" name="Picture 1947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91716" y="3263944"/>
            <a:ext cx="565003" cy="945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a:grpSpLocks/>
          </p:cNvGrpSpPr>
          <p:nvPr/>
        </p:nvGrpSpPr>
        <p:grpSpPr bwMode="auto">
          <a:xfrm>
            <a:off x="4460244" y="1177455"/>
            <a:ext cx="2473738" cy="1360663"/>
            <a:chOff x="4710402" y="1808138"/>
            <a:chExt cx="2523531" cy="1389618"/>
          </a:xfrm>
        </p:grpSpPr>
        <p:sp>
          <p:nvSpPr>
            <p:cNvPr id="26" name="Freeform 128"/>
            <p:cNvSpPr>
              <a:spLocks noChangeAspect="1"/>
            </p:cNvSpPr>
            <p:nvPr/>
          </p:nvSpPr>
          <p:spPr bwMode="black">
            <a:xfrm>
              <a:off x="4710402" y="1808138"/>
              <a:ext cx="2523531" cy="138961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72C6"/>
            </a:solidFill>
            <a:extLst/>
          </p:spPr>
          <p:txBody>
            <a:bodyPr lIns="87832" tIns="43917" rIns="87832" bIns="43917" anchor="b" anchorCtr="1"/>
            <a:lstStyle/>
            <a:p>
              <a:pPr defTabSz="895739">
                <a:spcBef>
                  <a:spcPct val="20000"/>
                </a:spcBef>
                <a:defRPr/>
              </a:pPr>
              <a:endParaRPr lang="en-US" sz="1729" kern="0" dirty="0">
                <a:ea typeface="ＭＳ Ｐゴシック" charset="-128"/>
              </a:endParaRPr>
            </a:p>
          </p:txBody>
        </p:sp>
        <p:sp>
          <p:nvSpPr>
            <p:cNvPr id="4" name="TextBox 3"/>
            <p:cNvSpPr txBox="1"/>
            <p:nvPr/>
          </p:nvSpPr>
          <p:spPr>
            <a:xfrm>
              <a:off x="4883099" y="2426226"/>
              <a:ext cx="2048698" cy="600797"/>
            </a:xfrm>
            <a:prstGeom prst="rect">
              <a:avLst/>
            </a:prstGeom>
            <a:noFill/>
          </p:spPr>
          <p:txBody>
            <a:bodyPr wrap="none" lIns="179213" tIns="143371" rIns="179213" bIns="143371">
              <a:spAutoFit/>
            </a:bodyPr>
            <a:lstStyle/>
            <a:p>
              <a:pPr defTabSz="914067">
                <a:lnSpc>
                  <a:spcPct val="90000"/>
                </a:lnSpc>
                <a:spcBef>
                  <a:spcPct val="20000"/>
                </a:spcBef>
                <a:spcAft>
                  <a:spcPts val="588"/>
                </a:spcAft>
                <a:defRPr/>
              </a:pPr>
              <a:r>
                <a:rPr lang="en-US" sz="2157" spc="-147" dirty="0">
                  <a:ea typeface="ＭＳ Ｐゴシック" charset="-128"/>
                </a:rPr>
                <a:t>Microsoft Azure</a:t>
              </a:r>
            </a:p>
          </p:txBody>
        </p:sp>
      </p:grpSp>
    </p:spTree>
    <p:extLst>
      <p:ext uri="{BB962C8B-B14F-4D97-AF65-F5344CB8AC3E}">
        <p14:creationId xmlns:p14="http://schemas.microsoft.com/office/powerpoint/2010/main" val="414898528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nodeType="afterGroup">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22" presetClass="entr" presetSubtype="4"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down)">
                                      <p:cBhvr>
                                        <p:cTn id="28" dur="500"/>
                                        <p:tgtEl>
                                          <p:spTgt spid="46"/>
                                        </p:tgtEl>
                                      </p:cBhvr>
                                    </p:animEffect>
                                  </p:childTnLst>
                                </p:cTn>
                              </p:par>
                              <p:par>
                                <p:cTn id="29" presetID="2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down)">
                                      <p:cBhvr>
                                        <p:cTn id="31" dur="500"/>
                                        <p:tgtEl>
                                          <p:spTgt spid="47"/>
                                        </p:tgtEl>
                                      </p:cBhvr>
                                    </p:animEffect>
                                  </p:childTnLst>
                                </p:cTn>
                              </p:par>
                            </p:childTnLst>
                          </p:cTn>
                        </p:par>
                        <p:par>
                          <p:cTn id="32" fill="hold" nodeType="afterGroup">
                            <p:stCondLst>
                              <p:cond delay="500"/>
                            </p:stCondLst>
                            <p:childTnLst>
                              <p:par>
                                <p:cTn id="33" presetID="22" presetClass="entr" presetSubtype="2"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right)">
                                      <p:cBhvr>
                                        <p:cTn id="35" dur="500"/>
                                        <p:tgtEl>
                                          <p:spTgt spid="5"/>
                                        </p:tgtEl>
                                      </p:cBhvr>
                                    </p:animEffect>
                                  </p:childTnLst>
                                </p:cTn>
                              </p:par>
                              <p:par>
                                <p:cTn id="36" presetID="22" presetClass="entr" presetSubtype="8" fill="hold"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right)">
                                      <p:cBhvr>
                                        <p:cTn id="43" dur="1000"/>
                                        <p:tgtEl>
                                          <p:spTgt spid="48"/>
                                        </p:tgtEl>
                                      </p:cBhvr>
                                    </p:animEffect>
                                  </p:childTnLst>
                                </p:cTn>
                              </p:par>
                            </p:childTnLst>
                          </p:cTn>
                        </p:par>
                        <p:par>
                          <p:cTn id="44" fill="hold" nodeType="afterGroup">
                            <p:stCondLst>
                              <p:cond delay="1000"/>
                            </p:stCondLst>
                            <p:childTnLst>
                              <p:par>
                                <p:cTn id="45" presetID="10" presetClass="entr" presetSubtype="0"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left)">
                                      <p:cBhvr>
                                        <p:cTn id="57" dur="500"/>
                                        <p:tgtEl>
                                          <p:spTgt spid="69"/>
                                        </p:tgtEl>
                                      </p:cBhvr>
                                    </p:animEffect>
                                  </p:childTnLst>
                                </p:cTn>
                              </p:par>
                              <p:par>
                                <p:cTn id="58" presetID="10" presetClass="entr" presetSubtype="0" fill="hold"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500"/>
                                        <p:tgtEl>
                                          <p:spTgt spid="70"/>
                                        </p:tgtEl>
                                      </p:cBhvr>
                                    </p:animEffect>
                                  </p:childTnLst>
                                </p:cTn>
                              </p:par>
                            </p:childTnLst>
                          </p:cTn>
                        </p:par>
                        <p:par>
                          <p:cTn id="61" fill="hold" nodeType="afterGroup">
                            <p:stCondLst>
                              <p:cond delay="500"/>
                            </p:stCondLst>
                            <p:childTnLst>
                              <p:par>
                                <p:cTn id="62" presetID="10" presetClass="entr" presetSubtype="0"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wipe(left)">
                                      <p:cBhvr>
                                        <p:cTn id="69" dur="500"/>
                                        <p:tgtEl>
                                          <p:spTgt spid="75"/>
                                        </p:tgtEl>
                                      </p:cBhvr>
                                    </p:animEffect>
                                  </p:childTnLst>
                                </p:cTn>
                              </p:par>
                              <p:par>
                                <p:cTn id="70" presetID="22" presetClass="entr" presetSubtype="4" fill="hold"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wipe(down)">
                                      <p:cBhvr>
                                        <p:cTn id="72" dur="500"/>
                                        <p:tgtEl>
                                          <p:spTgt spid="74"/>
                                        </p:tgtEl>
                                      </p:cBhvr>
                                    </p:animEffect>
                                  </p:childTnLst>
                                </p:cTn>
                              </p:par>
                            </p:childTnLst>
                          </p:cTn>
                        </p:par>
                        <p:par>
                          <p:cTn id="73" fill="hold" nodeType="afterGroup">
                            <p:stCondLst>
                              <p:cond delay="500"/>
                            </p:stCondLst>
                            <p:childTnLst>
                              <p:par>
                                <p:cTn id="74" presetID="10" presetClass="entr" presetSubtype="0" fill="hold" nodeType="after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childTnLst>
                          </p:cTn>
                        </p:par>
                        <p:par>
                          <p:cTn id="77" fill="hold" nodeType="afterGroup">
                            <p:stCondLst>
                              <p:cond delay="1000"/>
                            </p:stCondLst>
                            <p:childTnLst>
                              <p:par>
                                <p:cTn id="78" presetID="22" presetClass="entr" presetSubtype="4" fill="hold" nodeType="after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wipe(down)">
                                      <p:cBhvr>
                                        <p:cTn id="80" dur="1000"/>
                                        <p:tgtEl>
                                          <p:spTgt spid="79"/>
                                        </p:tgtEl>
                                      </p:cBhvr>
                                    </p:animEffect>
                                  </p:childTnLst>
                                </p:cTn>
                              </p:par>
                              <p:par>
                                <p:cTn id="81" presetID="10" presetClass="entr" presetSubtype="0" fill="hold" nodeType="with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fade">
                                      <p:cBhvr>
                                        <p:cTn id="8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16776" y="3130408"/>
            <a:ext cx="8964247" cy="3318797"/>
          </a:xfrm>
        </p:spPr>
        <p:txBody>
          <a:bodyPr/>
          <a:lstStyle/>
          <a:p>
            <a:r>
              <a:rPr lang="en-US" dirty="0">
                <a:solidFill>
                  <a:schemeClr val="tx1"/>
                </a:solidFill>
              </a:rPr>
              <a:t>Azure Disaster Recovery Components</a:t>
            </a:r>
            <a:endParaRPr lang="nl-BE" dirty="0">
              <a:solidFill>
                <a:schemeClr val="tx1"/>
              </a:solidFill>
            </a:endParaRPr>
          </a:p>
        </p:txBody>
      </p:sp>
    </p:spTree>
    <p:extLst>
      <p:ext uri="{BB962C8B-B14F-4D97-AF65-F5344CB8AC3E}">
        <p14:creationId xmlns:p14="http://schemas.microsoft.com/office/powerpoint/2010/main" val="10763593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Azure D/R Components</a:t>
            </a:r>
            <a:endParaRPr lang="nl-BE" b="1" dirty="0"/>
          </a:p>
        </p:txBody>
      </p:sp>
      <p:sp>
        <p:nvSpPr>
          <p:cNvPr id="3" name="Content Placeholder 2"/>
          <p:cNvSpPr>
            <a:spLocks noGrp="1"/>
          </p:cNvSpPr>
          <p:nvPr>
            <p:ph sz="quarter" idx="10"/>
          </p:nvPr>
        </p:nvSpPr>
        <p:spPr>
          <a:xfrm>
            <a:off x="268288" y="1398397"/>
            <a:ext cx="11542503" cy="4124206"/>
          </a:xfrm>
        </p:spPr>
        <p:txBody>
          <a:bodyPr/>
          <a:lstStyle/>
          <a:p>
            <a:r>
              <a:rPr lang="en-US" dirty="0"/>
              <a:t>Traffic </a:t>
            </a:r>
            <a:r>
              <a:rPr lang="en-US" dirty="0" err="1"/>
              <a:t>Mgr</a:t>
            </a:r>
            <a:r>
              <a:rPr lang="en-US" dirty="0"/>
              <a:t> / App Gateway / Load Balancer</a:t>
            </a:r>
          </a:p>
          <a:p>
            <a:r>
              <a:rPr lang="en-US" dirty="0"/>
              <a:t>Premium Storage for VMs</a:t>
            </a:r>
          </a:p>
          <a:p>
            <a:r>
              <a:rPr lang="en-US" dirty="0"/>
              <a:t>CDN, </a:t>
            </a:r>
            <a:r>
              <a:rPr lang="en-US" dirty="0" err="1"/>
              <a:t>Redis</a:t>
            </a:r>
            <a:r>
              <a:rPr lang="en-US" dirty="0"/>
              <a:t> DB Cache,…</a:t>
            </a:r>
          </a:p>
          <a:p>
            <a:r>
              <a:rPr lang="en-US" dirty="0"/>
              <a:t>SQL Geo-Replication</a:t>
            </a:r>
          </a:p>
          <a:p>
            <a:r>
              <a:rPr lang="en-US" dirty="0"/>
              <a:t>Virtual Machine Availability Sets </a:t>
            </a:r>
          </a:p>
          <a:p>
            <a:r>
              <a:rPr lang="en-US" dirty="0"/>
              <a:t>Azure Site Recovery (ASR)</a:t>
            </a:r>
            <a:endParaRPr lang="nl-BE" dirty="0"/>
          </a:p>
        </p:txBody>
      </p:sp>
    </p:spTree>
    <p:extLst>
      <p:ext uri="{BB962C8B-B14F-4D97-AF65-F5344CB8AC3E}">
        <p14:creationId xmlns:p14="http://schemas.microsoft.com/office/powerpoint/2010/main" val="3026456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Availability Replica on Azure</a:t>
            </a:r>
          </a:p>
        </p:txBody>
      </p:sp>
      <p:sp>
        <p:nvSpPr>
          <p:cNvPr id="6" name="Rectangle 5"/>
          <p:cNvSpPr/>
          <p:nvPr/>
        </p:nvSpPr>
        <p:spPr bwMode="auto">
          <a:xfrm>
            <a:off x="3605512" y="5673836"/>
            <a:ext cx="2451454" cy="1938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algn="ctr" defTabSz="1194429" fontAlgn="base">
              <a:lnSpc>
                <a:spcPct val="90000"/>
              </a:lnSpc>
              <a:spcBef>
                <a:spcPts val="823"/>
              </a:spcBef>
              <a:spcAft>
                <a:spcPct val="0"/>
              </a:spcAft>
              <a:buClr>
                <a:srgbClr val="D2D2D2">
                  <a:lumMod val="75000"/>
                </a:srgbClr>
              </a:buClr>
              <a:buSzPct val="100000"/>
            </a:pPr>
            <a:r>
              <a:rPr lang="en-US" sz="1400" b="1" dirty="0">
                <a:solidFill>
                  <a:schemeClr val="tx1"/>
                </a:solidFill>
                <a:cs typeface="Segoe UI" pitchFamily="34" charset="0"/>
              </a:rPr>
              <a:t>Asynchronous commit</a:t>
            </a: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44220" y="4715833"/>
            <a:ext cx="915008" cy="915008"/>
          </a:xfrm>
          <a:prstGeom prst="rect">
            <a:avLst/>
          </a:prstGeom>
        </p:spPr>
      </p:pic>
      <p:sp>
        <p:nvSpPr>
          <p:cNvPr id="10" name="TextBox 9"/>
          <p:cNvSpPr txBox="1"/>
          <p:nvPr/>
        </p:nvSpPr>
        <p:spPr>
          <a:xfrm>
            <a:off x="10116990" y="5619654"/>
            <a:ext cx="1278046"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t>Cluster FSW</a:t>
            </a:r>
          </a:p>
        </p:txBody>
      </p:sp>
      <p:sp>
        <p:nvSpPr>
          <p:cNvPr id="11" name="TextBox 10"/>
          <p:cNvSpPr txBox="1"/>
          <p:nvPr/>
        </p:nvSpPr>
        <p:spPr>
          <a:xfrm>
            <a:off x="8539239" y="5353845"/>
            <a:ext cx="1727726" cy="794064"/>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SQL DB Sec. Replica WSFC node 2 </a:t>
            </a:r>
          </a:p>
        </p:txBody>
      </p:sp>
      <p:sp>
        <p:nvSpPr>
          <p:cNvPr id="12" name="Rounded Rectangle 11"/>
          <p:cNvSpPr/>
          <p:nvPr/>
        </p:nvSpPr>
        <p:spPr>
          <a:xfrm>
            <a:off x="6768060" y="3148713"/>
            <a:ext cx="4527030" cy="2950484"/>
          </a:xfrm>
          <a:prstGeom prst="roundRect">
            <a:avLst>
              <a:gd name="adj" fmla="val 5638"/>
            </a:avLst>
          </a:prstGeom>
          <a:noFill/>
          <a:ln w="1270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algn="ctr" defTabSz="914038"/>
            <a:r>
              <a:rPr lang="en-US" sz="1200" b="1" dirty="0">
                <a:solidFill>
                  <a:schemeClr val="tx1"/>
                </a:solidFill>
                <a:latin typeface="Segoe UI"/>
              </a:rPr>
              <a:t>WSFC SQL AG Listener </a:t>
            </a:r>
          </a:p>
        </p:txBody>
      </p:sp>
      <p:sp>
        <p:nvSpPr>
          <p:cNvPr id="13" name="Rounded Rectangle 12"/>
          <p:cNvSpPr/>
          <p:nvPr/>
        </p:nvSpPr>
        <p:spPr>
          <a:xfrm>
            <a:off x="6679338" y="1358585"/>
            <a:ext cx="4815645" cy="4961370"/>
          </a:xfrm>
          <a:prstGeom prst="roundRect">
            <a:avLst>
              <a:gd name="adj" fmla="val 5638"/>
            </a:avLst>
          </a:prstGeom>
          <a:noFill/>
          <a:ln w="1270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defTabSz="914038"/>
            <a:endParaRPr lang="en-US" sz="1200" dirty="0">
              <a:solidFill>
                <a:srgbClr val="FFFFFF"/>
              </a:solidFill>
              <a:latin typeface="Segoe UI"/>
            </a:endParaRPr>
          </a:p>
        </p:txBody>
      </p:sp>
      <p:sp>
        <p:nvSpPr>
          <p:cNvPr id="14" name="TextBox 13"/>
          <p:cNvSpPr txBox="1"/>
          <p:nvPr/>
        </p:nvSpPr>
        <p:spPr>
          <a:xfrm>
            <a:off x="7980979" y="3875994"/>
            <a:ext cx="1171951" cy="704808"/>
          </a:xfrm>
          <a:prstGeom prst="rect">
            <a:avLst/>
          </a:prstGeom>
          <a:noFill/>
        </p:spPr>
        <p:txBody>
          <a:bodyPr wrap="square" lIns="182880" tIns="146304" rIns="182880" bIns="146304" rtlCol="0">
            <a:spAutoFit/>
          </a:bodyPr>
          <a:lstStyle/>
          <a:p>
            <a:pPr>
              <a:lnSpc>
                <a:spcPct val="90000"/>
              </a:lnSpc>
              <a:spcAft>
                <a:spcPts val="600"/>
              </a:spcAft>
            </a:pPr>
            <a:r>
              <a:rPr lang="en-US" sz="1200" b="1" dirty="0"/>
              <a:t>Sync</a:t>
            </a:r>
          </a:p>
          <a:p>
            <a:pPr>
              <a:lnSpc>
                <a:spcPct val="90000"/>
              </a:lnSpc>
              <a:spcAft>
                <a:spcPts val="600"/>
              </a:spcAft>
            </a:pPr>
            <a:r>
              <a:rPr lang="en-US" sz="1200" b="1" dirty="0"/>
              <a:t>Commit</a:t>
            </a:r>
          </a:p>
        </p:txBody>
      </p:sp>
      <p:cxnSp>
        <p:nvCxnSpPr>
          <p:cNvPr id="15" name="Straight Arrow Connector 14"/>
          <p:cNvCxnSpPr/>
          <p:nvPr/>
        </p:nvCxnSpPr>
        <p:spPr>
          <a:xfrm>
            <a:off x="8003036" y="4929651"/>
            <a:ext cx="830743" cy="43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843544" y="4270032"/>
            <a:ext cx="1039895" cy="1039895"/>
          </a:xfrm>
          <a:prstGeom prst="rect">
            <a:avLst/>
          </a:prstGeom>
        </p:spPr>
      </p:pic>
      <p:pic>
        <p:nvPicPr>
          <p:cNvPr id="19" name="Picture 18"/>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878140" y="4261469"/>
            <a:ext cx="1039895" cy="1039895"/>
          </a:xfrm>
          <a:prstGeom prst="rect">
            <a:avLst/>
          </a:prstGeom>
        </p:spPr>
      </p:pic>
      <p:sp>
        <p:nvSpPr>
          <p:cNvPr id="20" name="TextBox 19"/>
          <p:cNvSpPr txBox="1"/>
          <p:nvPr/>
        </p:nvSpPr>
        <p:spPr>
          <a:xfrm>
            <a:off x="6789787" y="5373753"/>
            <a:ext cx="1727726" cy="794064"/>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SQL DB </a:t>
            </a:r>
            <a:r>
              <a:rPr lang="en-US" sz="1200" b="1" dirty="0"/>
              <a:t>Prim</a:t>
            </a:r>
            <a:r>
              <a:rPr lang="en-US" sz="1200" b="1" dirty="0">
                <a:gradFill>
                  <a:gsLst>
                    <a:gs pos="2917">
                      <a:schemeClr val="tx1"/>
                    </a:gs>
                    <a:gs pos="30000">
                      <a:schemeClr val="tx1"/>
                    </a:gs>
                  </a:gsLst>
                  <a:lin ang="5400000" scaled="0"/>
                </a:gradFill>
              </a:rPr>
              <a:t>. Replica WSFC node 1 </a:t>
            </a:r>
          </a:p>
        </p:txBody>
      </p:sp>
      <p:sp>
        <p:nvSpPr>
          <p:cNvPr id="21" name="Rectangle 20"/>
          <p:cNvSpPr/>
          <p:nvPr/>
        </p:nvSpPr>
        <p:spPr bwMode="auto">
          <a:xfrm>
            <a:off x="4082951" y="5099145"/>
            <a:ext cx="1659488" cy="38779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spAutoFit/>
          </a:bodyPr>
          <a:lstStyle/>
          <a:p>
            <a:pPr defTabSz="1194429" fontAlgn="base">
              <a:lnSpc>
                <a:spcPct val="90000"/>
              </a:lnSpc>
              <a:spcBef>
                <a:spcPts val="823"/>
              </a:spcBef>
              <a:spcAft>
                <a:spcPct val="0"/>
              </a:spcAft>
              <a:buClr>
                <a:srgbClr val="D2D2D2">
                  <a:lumMod val="75000"/>
                </a:srgbClr>
              </a:buClr>
              <a:buSzPct val="100000"/>
            </a:pPr>
            <a:r>
              <a:rPr lang="en-US" sz="1400" b="1" dirty="0">
                <a:solidFill>
                  <a:schemeClr val="tx1"/>
                </a:solidFill>
                <a:cs typeface="Segoe UI" pitchFamily="34" charset="0"/>
              </a:rPr>
              <a:t>Site-to-site  or</a:t>
            </a:r>
            <a:br>
              <a:rPr lang="en-US" sz="1400" b="1" dirty="0">
                <a:solidFill>
                  <a:schemeClr val="tx1"/>
                </a:solidFill>
                <a:cs typeface="Segoe UI" pitchFamily="34" charset="0"/>
              </a:rPr>
            </a:br>
            <a:r>
              <a:rPr lang="en-US" sz="1400" b="1" dirty="0">
                <a:solidFill>
                  <a:schemeClr val="tx1"/>
                </a:solidFill>
                <a:cs typeface="Segoe UI" pitchFamily="34" charset="0"/>
              </a:rPr>
              <a:t>Express Route </a:t>
            </a:r>
          </a:p>
        </p:txBody>
      </p:sp>
      <p:sp>
        <p:nvSpPr>
          <p:cNvPr id="23" name="Rounded Rectangle 22"/>
          <p:cNvSpPr/>
          <p:nvPr/>
        </p:nvSpPr>
        <p:spPr>
          <a:xfrm>
            <a:off x="923885" y="1752006"/>
            <a:ext cx="3250528" cy="2785140"/>
          </a:xfrm>
          <a:prstGeom prst="roundRect">
            <a:avLst>
              <a:gd name="adj" fmla="val 5638"/>
            </a:avLst>
          </a:prstGeom>
          <a:noFill/>
          <a:ln w="12700">
            <a:solidFill>
              <a:schemeClr val="accent1">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t" anchorCtr="0" forceAA="0" compatLnSpc="1">
            <a:prstTxWarp prst="textNoShape">
              <a:avLst/>
            </a:prstTxWarp>
            <a:noAutofit/>
          </a:bodyPr>
          <a:lstStyle/>
          <a:p>
            <a:pPr defTabSz="914038"/>
            <a:endParaRPr lang="en-US" sz="1200" dirty="0">
              <a:solidFill>
                <a:srgbClr val="FFFFFF"/>
              </a:solidFill>
              <a:latin typeface="Segoe UI"/>
            </a:endParaRPr>
          </a:p>
        </p:txBody>
      </p:sp>
      <p:sp>
        <p:nvSpPr>
          <p:cNvPr id="25" name="TextBox 24"/>
          <p:cNvSpPr txBox="1"/>
          <p:nvPr/>
        </p:nvSpPr>
        <p:spPr>
          <a:xfrm>
            <a:off x="2016178" y="3700712"/>
            <a:ext cx="2066774" cy="461665"/>
          </a:xfrm>
          <a:prstGeom prst="rect">
            <a:avLst/>
          </a:prstGeom>
          <a:noFill/>
        </p:spPr>
        <p:txBody>
          <a:bodyPr wrap="square" lIns="182880" tIns="146304" rIns="182880" bIns="146304" rtlCol="0">
            <a:spAutoFit/>
          </a:bodyPr>
          <a:lstStyle/>
          <a:p>
            <a:pPr>
              <a:lnSpc>
                <a:spcPct val="90000"/>
              </a:lnSpc>
              <a:spcAft>
                <a:spcPts val="600"/>
              </a:spcAft>
            </a:pPr>
            <a:r>
              <a:rPr lang="en-US" sz="1200" b="1" dirty="0">
                <a:gradFill>
                  <a:gsLst>
                    <a:gs pos="2917">
                      <a:schemeClr val="tx1"/>
                    </a:gs>
                    <a:gs pos="30000">
                      <a:schemeClr val="tx1"/>
                    </a:gs>
                  </a:gsLst>
                  <a:lin ang="5400000" scaled="0"/>
                </a:gradFill>
              </a:rPr>
              <a:t>DR SQL DB Sec. Replica</a:t>
            </a:r>
          </a:p>
        </p:txBody>
      </p:sp>
      <p:pic>
        <p:nvPicPr>
          <p:cNvPr id="26" name="Picture 2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544904" y="1565086"/>
            <a:ext cx="950079" cy="950079"/>
          </a:xfrm>
          <a:prstGeom prst="rect">
            <a:avLst/>
          </a:prstGeom>
        </p:spPr>
      </p:pic>
      <p:pic>
        <p:nvPicPr>
          <p:cNvPr id="30" name="Picture 2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435337" y="2348119"/>
            <a:ext cx="1319497" cy="1319497"/>
          </a:xfrm>
          <a:prstGeom prst="rect">
            <a:avLst/>
          </a:prstGeom>
        </p:spPr>
      </p:pic>
      <p:sp>
        <p:nvSpPr>
          <p:cNvPr id="31" name="TextBox 30"/>
          <p:cNvSpPr txBox="1"/>
          <p:nvPr/>
        </p:nvSpPr>
        <p:spPr>
          <a:xfrm>
            <a:off x="954062" y="1853358"/>
            <a:ext cx="185264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Azure VNET</a:t>
            </a:r>
          </a:p>
        </p:txBody>
      </p:sp>
      <p:cxnSp>
        <p:nvCxnSpPr>
          <p:cNvPr id="32" name="Elbow Connector 31"/>
          <p:cNvCxnSpPr/>
          <p:nvPr/>
        </p:nvCxnSpPr>
        <p:spPr>
          <a:xfrm>
            <a:off x="3177915" y="4162377"/>
            <a:ext cx="3796996" cy="93676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97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8038020" y="1859730"/>
            <a:ext cx="3772771" cy="3616112"/>
            <a:chOff x="7801655" y="2464641"/>
            <a:chExt cx="3772771" cy="3616112"/>
          </a:xfrm>
        </p:grpSpPr>
        <p:sp>
          <p:nvSpPr>
            <p:cNvPr id="5" name="Rectangle 4"/>
            <p:cNvSpPr/>
            <p:nvPr/>
          </p:nvSpPr>
          <p:spPr bwMode="auto">
            <a:xfrm>
              <a:off x="7968345" y="2464641"/>
              <a:ext cx="1227934" cy="3616112"/>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7801655" y="2464641"/>
              <a:ext cx="157336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Fault Domain</a:t>
              </a:r>
            </a:p>
          </p:txBody>
        </p:sp>
        <p:sp>
          <p:nvSpPr>
            <p:cNvPr id="7" name="Rectangle 6"/>
            <p:cNvSpPr/>
            <p:nvPr/>
          </p:nvSpPr>
          <p:spPr bwMode="auto">
            <a:xfrm>
              <a:off x="10167751" y="2464641"/>
              <a:ext cx="1227934" cy="3616112"/>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10001061" y="2464641"/>
              <a:ext cx="157336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Fault Domain</a:t>
              </a:r>
            </a:p>
          </p:txBody>
        </p:sp>
      </p:grpSp>
      <p:grpSp>
        <p:nvGrpSpPr>
          <p:cNvPr id="9" name="Group 8"/>
          <p:cNvGrpSpPr/>
          <p:nvPr/>
        </p:nvGrpSpPr>
        <p:grpSpPr>
          <a:xfrm>
            <a:off x="8303060" y="2280200"/>
            <a:ext cx="3259265" cy="3145576"/>
            <a:chOff x="8066695" y="2885111"/>
            <a:chExt cx="3259265" cy="3145576"/>
          </a:xfrm>
        </p:grpSpPr>
        <p:sp>
          <p:nvSpPr>
            <p:cNvPr id="10" name="Rectangle 9"/>
            <p:cNvSpPr/>
            <p:nvPr/>
          </p:nvSpPr>
          <p:spPr bwMode="auto">
            <a:xfrm>
              <a:off x="10249526" y="2928253"/>
              <a:ext cx="1065058" cy="3102434"/>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066695" y="2928253"/>
              <a:ext cx="1065058" cy="3102434"/>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8078070" y="2885111"/>
              <a:ext cx="1065059"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Server Rack</a:t>
              </a:r>
            </a:p>
          </p:txBody>
        </p:sp>
        <p:sp>
          <p:nvSpPr>
            <p:cNvPr id="13" name="TextBox 12"/>
            <p:cNvSpPr txBox="1"/>
            <p:nvPr/>
          </p:nvSpPr>
          <p:spPr>
            <a:xfrm>
              <a:off x="10260901" y="2885111"/>
              <a:ext cx="1065059"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Server Rack</a:t>
              </a:r>
            </a:p>
          </p:txBody>
        </p:sp>
      </p:grpSp>
      <p:sp>
        <p:nvSpPr>
          <p:cNvPr id="14" name="Rectangle 13"/>
          <p:cNvSpPr/>
          <p:nvPr/>
        </p:nvSpPr>
        <p:spPr bwMode="auto">
          <a:xfrm>
            <a:off x="8172052" y="4452800"/>
            <a:ext cx="3516086" cy="800960"/>
          </a:xfrm>
          <a:prstGeom prst="rect">
            <a:avLst/>
          </a:prstGeom>
          <a:solidFill>
            <a:srgbClr val="7030A0"/>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172052" y="2947312"/>
            <a:ext cx="3516086" cy="800960"/>
          </a:xfrm>
          <a:prstGeom prst="rect">
            <a:avLst/>
          </a:prstGeom>
          <a:solidFill>
            <a:srgbClr val="7030A0"/>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title"/>
          </p:nvPr>
        </p:nvSpPr>
        <p:spPr>
          <a:xfrm>
            <a:off x="268928" y="291102"/>
            <a:ext cx="11541863" cy="899665"/>
          </a:xfrm>
        </p:spPr>
        <p:txBody>
          <a:bodyPr/>
          <a:lstStyle/>
          <a:p>
            <a:r>
              <a:rPr lang="en-US" dirty="0"/>
              <a:t>Availability Sets</a:t>
            </a:r>
          </a:p>
        </p:txBody>
      </p:sp>
      <p:sp>
        <p:nvSpPr>
          <p:cNvPr id="17" name="Content Placeholder 2"/>
          <p:cNvSpPr>
            <a:spLocks noGrp="1"/>
          </p:cNvSpPr>
          <p:nvPr>
            <p:ph sz="quarter" idx="10"/>
          </p:nvPr>
        </p:nvSpPr>
        <p:spPr>
          <a:xfrm>
            <a:off x="268288" y="1398395"/>
            <a:ext cx="7452266" cy="5257585"/>
          </a:xfrm>
        </p:spPr>
        <p:txBody>
          <a:bodyPr>
            <a:normAutofit fontScale="85000" lnSpcReduction="20000"/>
          </a:bodyPr>
          <a:lstStyle/>
          <a:p>
            <a:r>
              <a:rPr lang="en-US" dirty="0"/>
              <a:t>Recommended for workloads with 2+ VM’s</a:t>
            </a:r>
          </a:p>
          <a:p>
            <a:endParaRPr lang="en-US" dirty="0"/>
          </a:p>
          <a:p>
            <a:r>
              <a:rPr lang="en-US" dirty="0"/>
              <a:t>Azure has knowledge of your server topology – won’t shut down all instances during host upgrades.</a:t>
            </a:r>
          </a:p>
          <a:p>
            <a:endParaRPr lang="en-US" dirty="0"/>
          </a:p>
          <a:p>
            <a:r>
              <a:rPr lang="en-US" dirty="0"/>
              <a:t>Provides </a:t>
            </a:r>
            <a:r>
              <a:rPr lang="en-US" dirty="0">
                <a:solidFill>
                  <a:srgbClr val="FFFF00"/>
                </a:solidFill>
              </a:rPr>
              <a:t>physical redundancy </a:t>
            </a:r>
            <a:r>
              <a:rPr lang="en-US" dirty="0"/>
              <a:t>at the server, power, and network level</a:t>
            </a:r>
          </a:p>
          <a:p>
            <a:endParaRPr lang="en-US" dirty="0"/>
          </a:p>
          <a:p>
            <a:r>
              <a:rPr lang="en-US" dirty="0"/>
              <a:t>Required to achieve 99.95% SLA</a:t>
            </a:r>
          </a:p>
        </p:txBody>
      </p:sp>
      <p:pic>
        <p:nvPicPr>
          <p:cNvPr id="18" name="Picture 1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56820" y="4471312"/>
            <a:ext cx="780290" cy="780290"/>
          </a:xfrm>
          <a:prstGeom prst="rect">
            <a:avLst/>
          </a:prstGeom>
        </p:spPr>
      </p:pic>
      <p:pic>
        <p:nvPicPr>
          <p:cNvPr id="19" name="Picture 1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33963" y="4471312"/>
            <a:ext cx="780290" cy="780290"/>
          </a:xfrm>
          <a:prstGeom prst="rect">
            <a:avLst/>
          </a:prstGeom>
        </p:spPr>
      </p:pic>
      <p:pic>
        <p:nvPicPr>
          <p:cNvPr id="20" name="Picture 1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56820" y="2947312"/>
            <a:ext cx="780290" cy="780290"/>
          </a:xfrm>
          <a:prstGeom prst="rect">
            <a:avLst/>
          </a:prstGeom>
        </p:spPr>
      </p:pic>
      <p:pic>
        <p:nvPicPr>
          <p:cNvPr id="21" name="Picture 2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633963" y="2947312"/>
            <a:ext cx="780290" cy="780290"/>
          </a:xfrm>
          <a:prstGeom prst="rect">
            <a:avLst/>
          </a:prstGeom>
        </p:spPr>
      </p:pic>
      <p:sp>
        <p:nvSpPr>
          <p:cNvPr id="22" name="TextBox 21"/>
          <p:cNvSpPr txBox="1"/>
          <p:nvPr/>
        </p:nvSpPr>
        <p:spPr>
          <a:xfrm>
            <a:off x="9237110" y="3028120"/>
            <a:ext cx="1442357"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Availability Set</a:t>
            </a:r>
          </a:p>
        </p:txBody>
      </p:sp>
      <p:sp>
        <p:nvSpPr>
          <p:cNvPr id="23" name="TextBox 22"/>
          <p:cNvSpPr txBox="1"/>
          <p:nvPr/>
        </p:nvSpPr>
        <p:spPr>
          <a:xfrm>
            <a:off x="9214358" y="4531450"/>
            <a:ext cx="1442357"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Availability Set</a:t>
            </a:r>
          </a:p>
        </p:txBody>
      </p:sp>
    </p:spTree>
    <p:extLst>
      <p:ext uri="{BB962C8B-B14F-4D97-AF65-F5344CB8AC3E}">
        <p14:creationId xmlns:p14="http://schemas.microsoft.com/office/powerpoint/2010/main" val="3028391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8928" y="291102"/>
            <a:ext cx="11541863" cy="899665"/>
          </a:xfrm>
        </p:spPr>
        <p:txBody>
          <a:bodyPr/>
          <a:lstStyle/>
          <a:p>
            <a:r>
              <a:rPr lang="en-US" sz="5290" dirty="0">
                <a:solidFill>
                  <a:schemeClr val="tx1"/>
                </a:solidFill>
              </a:rPr>
              <a:t>Azure Site Recovery</a:t>
            </a:r>
            <a:br>
              <a:rPr lang="en-US" sz="8000" dirty="0">
                <a:solidFill>
                  <a:schemeClr val="tx1"/>
                </a:solidFill>
              </a:rPr>
            </a:br>
            <a:r>
              <a:rPr lang="en-US" sz="3200" dirty="0">
                <a:solidFill>
                  <a:schemeClr val="tx1"/>
                </a:solidFill>
              </a:rPr>
              <a:t>One solution for multiple infrastructures</a:t>
            </a:r>
            <a:endParaRPr lang="en-US" sz="3200" dirty="0"/>
          </a:p>
        </p:txBody>
      </p:sp>
      <p:grpSp>
        <p:nvGrpSpPr>
          <p:cNvPr id="5" name="Group 4"/>
          <p:cNvGrpSpPr/>
          <p:nvPr/>
        </p:nvGrpSpPr>
        <p:grpSpPr>
          <a:xfrm>
            <a:off x="923891" y="1966201"/>
            <a:ext cx="3321849" cy="1970760"/>
            <a:chOff x="312420" y="1287780"/>
            <a:chExt cx="2491740" cy="1478280"/>
          </a:xfrm>
        </p:grpSpPr>
        <p:sp>
          <p:nvSpPr>
            <p:cNvPr id="6" name="Rounded Rectangle 4"/>
            <p:cNvSpPr/>
            <p:nvPr/>
          </p:nvSpPr>
          <p:spPr bwMode="auto">
            <a:xfrm>
              <a:off x="312420"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7" name="Group 6"/>
            <p:cNvGrpSpPr/>
            <p:nvPr/>
          </p:nvGrpSpPr>
          <p:grpSpPr>
            <a:xfrm>
              <a:off x="379048" y="1355800"/>
              <a:ext cx="2349741" cy="1302840"/>
              <a:chOff x="379048" y="1355800"/>
              <a:chExt cx="2349741" cy="1302840"/>
            </a:xfrm>
          </p:grpSpPr>
          <p:sp>
            <p:nvSpPr>
              <p:cNvPr id="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9"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10"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eft-Right Arrow 12"/>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15" name="Group 14"/>
              <p:cNvGrpSpPr/>
              <p:nvPr/>
            </p:nvGrpSpPr>
            <p:grpSpPr>
              <a:xfrm>
                <a:off x="706369" y="2353947"/>
                <a:ext cx="1657716" cy="304693"/>
                <a:chOff x="4828977" y="4374498"/>
                <a:chExt cx="1657716" cy="304693"/>
              </a:xfrm>
            </p:grpSpPr>
            <p:sp>
              <p:nvSpPr>
                <p:cNvPr id="19" name="TextBox 18"/>
                <p:cNvSpPr txBox="1"/>
                <p:nvPr/>
              </p:nvSpPr>
              <p:spPr>
                <a:xfrm>
                  <a:off x="5145538" y="4374498"/>
                  <a:ext cx="1341155" cy="304693"/>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Hyper-V to Hyper-V</a:t>
                  </a:r>
                  <a:br>
                    <a:rPr lang="en-US" sz="1467" spc="-51" dirty="0">
                      <a:solidFill>
                        <a:srgbClr val="FFFFFF"/>
                      </a:solidFill>
                    </a:rPr>
                  </a:br>
                  <a:r>
                    <a:rPr lang="en-US" sz="1467" spc="-51" dirty="0">
                      <a:solidFill>
                        <a:srgbClr val="FFFFFF"/>
                      </a:solidFill>
                    </a:rPr>
                    <a:t>(on-premises)</a:t>
                  </a:r>
                  <a:endParaRPr lang="en-US" sz="1467" spc="-51" baseline="-25000" dirty="0">
                    <a:solidFill>
                      <a:srgbClr val="FFFFFF"/>
                    </a:solidFill>
                  </a:endParaRPr>
                </a:p>
              </p:txBody>
            </p:sp>
            <p:sp>
              <p:nvSpPr>
                <p:cNvPr id="20" name="Oval 19"/>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1</a:t>
                  </a:r>
                  <a:endParaRPr lang="en-US" sz="2400" b="1" dirty="0">
                    <a:solidFill>
                      <a:srgbClr val="FFFFFF"/>
                    </a:solidFill>
                    <a:ea typeface="Segoe UI" pitchFamily="34" charset="0"/>
                    <a:cs typeface="Segoe UI" pitchFamily="34" charset="0"/>
                  </a:endParaRPr>
                </a:p>
              </p:txBody>
            </p:sp>
          </p:grpSp>
          <p:sp>
            <p:nvSpPr>
              <p:cNvPr id="16" name="TextBox 15"/>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17" name="TextBox 16"/>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18" name="TextBox 17"/>
              <p:cNvSpPr txBox="1"/>
              <p:nvPr/>
            </p:nvSpPr>
            <p:spPr>
              <a:xfrm>
                <a:off x="11357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21" name="Group 20"/>
          <p:cNvGrpSpPr/>
          <p:nvPr/>
        </p:nvGrpSpPr>
        <p:grpSpPr>
          <a:xfrm>
            <a:off x="7838265" y="1962241"/>
            <a:ext cx="3321849" cy="1975465"/>
            <a:chOff x="6200229" y="1287780"/>
            <a:chExt cx="2491740" cy="1478280"/>
          </a:xfrm>
        </p:grpSpPr>
        <p:sp>
          <p:nvSpPr>
            <p:cNvPr id="22" name="Rounded Rectangle 20"/>
            <p:cNvSpPr/>
            <p:nvPr/>
          </p:nvSpPr>
          <p:spPr bwMode="auto">
            <a:xfrm>
              <a:off x="6200229" y="1287780"/>
              <a:ext cx="2491740" cy="1478280"/>
            </a:xfrm>
            <a:prstGeom prst="roundRect">
              <a:avLst>
                <a:gd name="adj" fmla="val 7098"/>
              </a:avLst>
            </a:prstGeom>
            <a:no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23" name="Group 22"/>
            <p:cNvGrpSpPr/>
            <p:nvPr/>
          </p:nvGrpSpPr>
          <p:grpSpPr>
            <a:xfrm>
              <a:off x="6272007" y="1355800"/>
              <a:ext cx="2334100" cy="1271578"/>
              <a:chOff x="379048" y="1355800"/>
              <a:chExt cx="2334100" cy="1271578"/>
            </a:xfrm>
          </p:grpSpPr>
          <p:sp>
            <p:nvSpPr>
              <p:cNvPr id="24"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25"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Left-Right Arrow 25"/>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28" name="Group 27"/>
              <p:cNvGrpSpPr/>
              <p:nvPr/>
            </p:nvGrpSpPr>
            <p:grpSpPr>
              <a:xfrm>
                <a:off x="561589" y="2364912"/>
                <a:ext cx="2037861" cy="262466"/>
                <a:chOff x="4684197" y="4385463"/>
                <a:chExt cx="2037861" cy="262466"/>
              </a:xfrm>
            </p:grpSpPr>
            <p:sp>
              <p:nvSpPr>
                <p:cNvPr id="32" name="TextBox 31"/>
                <p:cNvSpPr txBox="1"/>
                <p:nvPr/>
              </p:nvSpPr>
              <p:spPr>
                <a:xfrm>
                  <a:off x="5011521" y="4440521"/>
                  <a:ext cx="1710537" cy="152347"/>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Hyper-V to Microsoft Azure</a:t>
                  </a:r>
                  <a:endParaRPr lang="en-US" sz="1467" spc="-51" baseline="-25000" dirty="0">
                    <a:solidFill>
                      <a:srgbClr val="FFFFFF"/>
                    </a:solidFill>
                  </a:endParaRPr>
                </a:p>
              </p:txBody>
            </p:sp>
            <p:sp>
              <p:nvSpPr>
                <p:cNvPr id="33" name="Oval 32"/>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3</a:t>
                  </a:r>
                  <a:endParaRPr lang="en-US" sz="2400" b="1" dirty="0">
                    <a:solidFill>
                      <a:srgbClr val="FFFFFF"/>
                    </a:solidFill>
                    <a:ea typeface="Segoe UI" pitchFamily="34" charset="0"/>
                    <a:cs typeface="Segoe UI" pitchFamily="34" charset="0"/>
                  </a:endParaRPr>
                </a:p>
              </p:txBody>
            </p:sp>
          </p:grpSp>
          <p:sp>
            <p:nvSpPr>
              <p:cNvPr id="29" name="TextBox 28"/>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30" name="TextBox 29"/>
              <p:cNvSpPr txBox="1"/>
              <p:nvPr/>
            </p:nvSpPr>
            <p:spPr>
              <a:xfrm>
                <a:off x="2080027" y="2014771"/>
                <a:ext cx="633121" cy="304692"/>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Microsoft</a:t>
                </a:r>
                <a:br>
                  <a:rPr lang="en-US" sz="1467" spc="-51" dirty="0">
                    <a:solidFill>
                      <a:srgbClr val="FFFFFF"/>
                    </a:solidFill>
                  </a:rPr>
                </a:br>
                <a:r>
                  <a:rPr lang="en-US" sz="1467" spc="-51" dirty="0">
                    <a:solidFill>
                      <a:srgbClr val="FFFFFF"/>
                    </a:solidFill>
                  </a:rPr>
                  <a:t>Azure</a:t>
                </a:r>
                <a:endParaRPr lang="en-US" sz="1467" spc="-51" baseline="-25000" dirty="0">
                  <a:solidFill>
                    <a:srgbClr val="FFFFFF"/>
                  </a:solidFill>
                </a:endParaRPr>
              </a:p>
            </p:txBody>
          </p:sp>
          <p:sp>
            <p:nvSpPr>
              <p:cNvPr id="31" name="TextBox 30"/>
              <p:cNvSpPr txBox="1"/>
              <p:nvPr/>
            </p:nvSpPr>
            <p:spPr>
              <a:xfrm>
                <a:off x="10976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34" name="Group 33"/>
          <p:cNvGrpSpPr/>
          <p:nvPr/>
        </p:nvGrpSpPr>
        <p:grpSpPr>
          <a:xfrm>
            <a:off x="2577953" y="4055677"/>
            <a:ext cx="3321849" cy="1970760"/>
            <a:chOff x="312420" y="1287780"/>
            <a:chExt cx="2491740" cy="1478280"/>
          </a:xfrm>
        </p:grpSpPr>
        <p:sp>
          <p:nvSpPr>
            <p:cNvPr id="35" name="Rounded Rectangle 33"/>
            <p:cNvSpPr/>
            <p:nvPr/>
          </p:nvSpPr>
          <p:spPr bwMode="auto">
            <a:xfrm>
              <a:off x="312420"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36" name="Group 35"/>
            <p:cNvGrpSpPr/>
            <p:nvPr/>
          </p:nvGrpSpPr>
          <p:grpSpPr>
            <a:xfrm>
              <a:off x="374569" y="1355800"/>
              <a:ext cx="2354220" cy="1302840"/>
              <a:chOff x="374569" y="1355800"/>
              <a:chExt cx="2354220" cy="1302840"/>
            </a:xfrm>
          </p:grpSpPr>
          <p:sp>
            <p:nvSpPr>
              <p:cNvPr id="37"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38"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39"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Left-Right Arrow 41"/>
              <p:cNvSpPr/>
              <p:nvPr/>
            </p:nvSpPr>
            <p:spPr bwMode="auto">
              <a:xfrm>
                <a:off x="1056717" y="1767099"/>
                <a:ext cx="992851"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44" name="Group 43"/>
              <p:cNvGrpSpPr/>
              <p:nvPr/>
            </p:nvGrpSpPr>
            <p:grpSpPr>
              <a:xfrm>
                <a:off x="683509" y="2353947"/>
                <a:ext cx="1873685" cy="304693"/>
                <a:chOff x="4806117" y="4374498"/>
                <a:chExt cx="1873685" cy="304693"/>
              </a:xfrm>
            </p:grpSpPr>
            <p:sp>
              <p:nvSpPr>
                <p:cNvPr id="48" name="TextBox 47"/>
                <p:cNvSpPr txBox="1"/>
                <p:nvPr/>
              </p:nvSpPr>
              <p:spPr>
                <a:xfrm>
                  <a:off x="5122678" y="4374498"/>
                  <a:ext cx="1557124" cy="304693"/>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VMware or Physical to VMware (on-premises)</a:t>
                  </a:r>
                  <a:endParaRPr lang="en-US" sz="1467" spc="-51" baseline="-25000" dirty="0">
                    <a:solidFill>
                      <a:srgbClr val="FFFFFF"/>
                    </a:solidFill>
                  </a:endParaRPr>
                </a:p>
              </p:txBody>
            </p:sp>
            <p:sp>
              <p:nvSpPr>
                <p:cNvPr id="49" name="Oval 48"/>
                <p:cNvSpPr/>
                <p:nvPr/>
              </p:nvSpPr>
              <p:spPr bwMode="auto">
                <a:xfrm>
                  <a:off x="480611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4</a:t>
                  </a:r>
                  <a:endParaRPr lang="en-US" sz="2400" b="1" dirty="0">
                    <a:solidFill>
                      <a:srgbClr val="FFFFFF"/>
                    </a:solidFill>
                    <a:ea typeface="Segoe UI" pitchFamily="34" charset="0"/>
                    <a:cs typeface="Segoe UI" pitchFamily="34" charset="0"/>
                  </a:endParaRPr>
                </a:p>
              </p:txBody>
            </p:sp>
          </p:grpSp>
          <p:sp>
            <p:nvSpPr>
              <p:cNvPr id="45" name="TextBox 44"/>
              <p:cNvSpPr txBox="1"/>
              <p:nvPr/>
            </p:nvSpPr>
            <p:spPr>
              <a:xfrm>
                <a:off x="374569" y="2120543"/>
                <a:ext cx="1113498"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 or Physical</a:t>
                </a:r>
                <a:endParaRPr lang="en-US" sz="1467" spc="-51" baseline="-25000" dirty="0">
                  <a:solidFill>
                    <a:srgbClr val="FFFFFF"/>
                  </a:solidFill>
                </a:endParaRPr>
              </a:p>
            </p:txBody>
          </p:sp>
          <p:sp>
            <p:nvSpPr>
              <p:cNvPr id="46" name="TextBox 45"/>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a:t>
                </a:r>
                <a:endParaRPr lang="en-US" sz="1467" spc="-51" baseline="-25000" dirty="0">
                  <a:solidFill>
                    <a:srgbClr val="FFFFFF"/>
                  </a:solidFill>
                </a:endParaRPr>
              </a:p>
            </p:txBody>
          </p:sp>
          <p:sp>
            <p:nvSpPr>
              <p:cNvPr id="47" name="TextBox 46"/>
              <p:cNvSpPr txBox="1"/>
              <p:nvPr/>
            </p:nvSpPr>
            <p:spPr>
              <a:xfrm>
                <a:off x="11357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50" name="Group 49"/>
          <p:cNvGrpSpPr/>
          <p:nvPr/>
        </p:nvGrpSpPr>
        <p:grpSpPr>
          <a:xfrm>
            <a:off x="6030163" y="4055677"/>
            <a:ext cx="3321849" cy="1970760"/>
            <a:chOff x="6200229" y="1287780"/>
            <a:chExt cx="2491740" cy="1478280"/>
          </a:xfrm>
        </p:grpSpPr>
        <p:sp>
          <p:nvSpPr>
            <p:cNvPr id="51" name="Rounded Rectangle 49"/>
            <p:cNvSpPr/>
            <p:nvPr/>
          </p:nvSpPr>
          <p:spPr bwMode="auto">
            <a:xfrm>
              <a:off x="6200229"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52" name="Group 51"/>
            <p:cNvGrpSpPr/>
            <p:nvPr/>
          </p:nvGrpSpPr>
          <p:grpSpPr>
            <a:xfrm>
              <a:off x="6256029" y="1355800"/>
              <a:ext cx="2350078" cy="1307902"/>
              <a:chOff x="363070" y="1355800"/>
              <a:chExt cx="2350078" cy="1307902"/>
            </a:xfrm>
          </p:grpSpPr>
          <p:sp>
            <p:nvSpPr>
              <p:cNvPr id="5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54"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Left-Right Arrow 54"/>
              <p:cNvSpPr/>
              <p:nvPr/>
            </p:nvSpPr>
            <p:spPr bwMode="auto">
              <a:xfrm>
                <a:off x="1056718" y="1767099"/>
                <a:ext cx="938068" cy="141966"/>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grpSp>
            <p:nvGrpSpPr>
              <p:cNvPr id="57" name="Group 56"/>
              <p:cNvGrpSpPr/>
              <p:nvPr/>
            </p:nvGrpSpPr>
            <p:grpSpPr>
              <a:xfrm>
                <a:off x="561589" y="2359010"/>
                <a:ext cx="2037861" cy="304692"/>
                <a:chOff x="4684197" y="4379561"/>
                <a:chExt cx="2037861" cy="304692"/>
              </a:xfrm>
            </p:grpSpPr>
            <p:sp>
              <p:nvSpPr>
                <p:cNvPr id="61" name="TextBox 60"/>
                <p:cNvSpPr txBox="1"/>
                <p:nvPr/>
              </p:nvSpPr>
              <p:spPr>
                <a:xfrm>
                  <a:off x="5011521" y="4379561"/>
                  <a:ext cx="1710537" cy="304692"/>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VMware or Physical to </a:t>
                  </a:r>
                  <a:br>
                    <a:rPr lang="en-US" sz="1467" spc="-51" dirty="0">
                      <a:solidFill>
                        <a:srgbClr val="FFFFFF"/>
                      </a:solidFill>
                    </a:rPr>
                  </a:br>
                  <a:r>
                    <a:rPr lang="en-US" sz="1467" spc="-51" dirty="0">
                      <a:solidFill>
                        <a:srgbClr val="FFFFFF"/>
                      </a:solidFill>
                    </a:rPr>
                    <a:t>Microsoft Azure</a:t>
                  </a:r>
                  <a:endParaRPr lang="en-US" sz="1467" spc="-51" baseline="-25000" dirty="0">
                    <a:solidFill>
                      <a:srgbClr val="FFFFFF"/>
                    </a:solidFill>
                  </a:endParaRPr>
                </a:p>
              </p:txBody>
            </p:sp>
            <p:sp>
              <p:nvSpPr>
                <p:cNvPr id="62" name="Oval 61"/>
                <p:cNvSpPr/>
                <p:nvPr/>
              </p:nvSpPr>
              <p:spPr bwMode="auto">
                <a:xfrm>
                  <a:off x="468419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5</a:t>
                  </a:r>
                  <a:endParaRPr lang="en-US" sz="2400" b="1" dirty="0">
                    <a:solidFill>
                      <a:srgbClr val="FFFFFF"/>
                    </a:solidFill>
                    <a:ea typeface="Segoe UI" pitchFamily="34" charset="0"/>
                    <a:cs typeface="Segoe UI" pitchFamily="34" charset="0"/>
                  </a:endParaRPr>
                </a:p>
              </p:txBody>
            </p:sp>
          </p:grpSp>
          <p:sp>
            <p:nvSpPr>
              <p:cNvPr id="58" name="TextBox 57"/>
              <p:cNvSpPr txBox="1"/>
              <p:nvPr/>
            </p:nvSpPr>
            <p:spPr>
              <a:xfrm>
                <a:off x="363070" y="2120543"/>
                <a:ext cx="119895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VMware or Physical</a:t>
                </a:r>
                <a:endParaRPr lang="en-US" sz="1467" spc="-51" baseline="-25000" dirty="0">
                  <a:solidFill>
                    <a:srgbClr val="FFFFFF"/>
                  </a:solidFill>
                </a:endParaRPr>
              </a:p>
            </p:txBody>
          </p:sp>
          <p:sp>
            <p:nvSpPr>
              <p:cNvPr id="59" name="TextBox 58"/>
              <p:cNvSpPr txBox="1"/>
              <p:nvPr/>
            </p:nvSpPr>
            <p:spPr>
              <a:xfrm>
                <a:off x="2080027" y="2014771"/>
                <a:ext cx="633121" cy="304692"/>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Microsoft</a:t>
                </a:r>
                <a:br>
                  <a:rPr lang="en-US" sz="1467" spc="-51" dirty="0">
                    <a:solidFill>
                      <a:srgbClr val="FFFFFF"/>
                    </a:solidFill>
                  </a:rPr>
                </a:br>
                <a:r>
                  <a:rPr lang="en-US" sz="1467" spc="-51" dirty="0">
                    <a:solidFill>
                      <a:srgbClr val="FFFFFF"/>
                    </a:solidFill>
                  </a:rPr>
                  <a:t>Azure</a:t>
                </a:r>
                <a:endParaRPr lang="en-US" sz="1467" spc="-51" baseline="-25000" dirty="0">
                  <a:solidFill>
                    <a:srgbClr val="FFFFFF"/>
                  </a:solidFill>
                </a:endParaRPr>
              </a:p>
            </p:txBody>
          </p:sp>
          <p:sp>
            <p:nvSpPr>
              <p:cNvPr id="60" name="TextBox 59"/>
              <p:cNvSpPr txBox="1"/>
              <p:nvPr/>
            </p:nvSpPr>
            <p:spPr>
              <a:xfrm>
                <a:off x="1097647" y="1642449"/>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grpSp>
        <p:nvGrpSpPr>
          <p:cNvPr id="63" name="Group 62"/>
          <p:cNvGrpSpPr/>
          <p:nvPr/>
        </p:nvGrpSpPr>
        <p:grpSpPr>
          <a:xfrm>
            <a:off x="4381078" y="1962241"/>
            <a:ext cx="3321849" cy="1970760"/>
            <a:chOff x="3285626" y="1318260"/>
            <a:chExt cx="2491740" cy="1478280"/>
          </a:xfrm>
        </p:grpSpPr>
        <p:grpSp>
          <p:nvGrpSpPr>
            <p:cNvPr id="64" name="Group 63"/>
            <p:cNvGrpSpPr/>
            <p:nvPr/>
          </p:nvGrpSpPr>
          <p:grpSpPr>
            <a:xfrm>
              <a:off x="3285626" y="1318260"/>
              <a:ext cx="2491740" cy="1478280"/>
              <a:chOff x="3172551" y="1287780"/>
              <a:chExt cx="2491740" cy="1478280"/>
            </a:xfrm>
          </p:grpSpPr>
          <p:sp>
            <p:nvSpPr>
              <p:cNvPr id="67" name="Rounded Rectangle 65"/>
              <p:cNvSpPr/>
              <p:nvPr/>
            </p:nvSpPr>
            <p:spPr bwMode="auto">
              <a:xfrm>
                <a:off x="3172551" y="1287780"/>
                <a:ext cx="2491740" cy="1478280"/>
              </a:xfrm>
              <a:prstGeom prst="roundRect">
                <a:avLst>
                  <a:gd name="adj" fmla="val 7098"/>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dirty="0" err="1">
                  <a:solidFill>
                    <a:srgbClr val="FFFFFF"/>
                  </a:solidFill>
                  <a:ea typeface="Segoe UI" pitchFamily="34" charset="0"/>
                  <a:cs typeface="Segoe UI" pitchFamily="34" charset="0"/>
                </a:endParaRPr>
              </a:p>
            </p:txBody>
          </p:sp>
          <p:grpSp>
            <p:nvGrpSpPr>
              <p:cNvPr id="68" name="Group 67"/>
              <p:cNvGrpSpPr/>
              <p:nvPr/>
            </p:nvGrpSpPr>
            <p:grpSpPr>
              <a:xfrm>
                <a:off x="3237005" y="1355800"/>
                <a:ext cx="2349741" cy="1302839"/>
                <a:chOff x="3340968" y="1355800"/>
                <a:chExt cx="2349741" cy="1302839"/>
              </a:xfrm>
            </p:grpSpPr>
            <p:grpSp>
              <p:nvGrpSpPr>
                <p:cNvPr id="69" name="Group 68"/>
                <p:cNvGrpSpPr/>
                <p:nvPr/>
              </p:nvGrpSpPr>
              <p:grpSpPr>
                <a:xfrm>
                  <a:off x="3340968" y="1355800"/>
                  <a:ext cx="2349741" cy="1302839"/>
                  <a:chOff x="379048" y="1355800"/>
                  <a:chExt cx="2349741" cy="1302839"/>
                </a:xfrm>
              </p:grpSpPr>
              <p:sp>
                <p:nvSpPr>
                  <p:cNvPr id="74"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sp>
                <p:nvSpPr>
                  <p:cNvPr id="75"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a:extLst/>
                </p:spPr>
                <p:txBody>
                  <a:bodyPr vert="horz" wrap="square" lIns="914270" tIns="0" rIns="0" bIns="210282" numCol="1" anchor="b" anchorCtr="0" compatLnSpc="1">
                    <a:prstTxWarp prst="textNoShape">
                      <a:avLst/>
                    </a:prstTxWarp>
                  </a:bodyPr>
                  <a:lstStyle/>
                  <a:p>
                    <a:pPr defTabSz="914191"/>
                    <a:endParaRPr lang="en-US" sz="1400" dirty="0">
                      <a:solidFill>
                        <a:srgbClr val="FFFFFF"/>
                      </a:solidFill>
                    </a:endParaRPr>
                  </a:p>
                </p:txBody>
              </p:sp>
              <p:pic>
                <p:nvPicPr>
                  <p:cNvPr id="76"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947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Group 79"/>
                  <p:cNvGrpSpPr/>
                  <p:nvPr/>
                </p:nvGrpSpPr>
                <p:grpSpPr>
                  <a:xfrm>
                    <a:off x="706369" y="2353946"/>
                    <a:ext cx="1657715" cy="304693"/>
                    <a:chOff x="4828977" y="4374497"/>
                    <a:chExt cx="1657715" cy="304693"/>
                  </a:xfrm>
                </p:grpSpPr>
                <p:sp>
                  <p:nvSpPr>
                    <p:cNvPr id="83" name="TextBox 82"/>
                    <p:cNvSpPr txBox="1"/>
                    <p:nvPr/>
                  </p:nvSpPr>
                  <p:spPr>
                    <a:xfrm>
                      <a:off x="5145538" y="4374497"/>
                      <a:ext cx="1341154" cy="304693"/>
                    </a:xfrm>
                    <a:prstGeom prst="rect">
                      <a:avLst/>
                    </a:prstGeom>
                    <a:noFill/>
                  </p:spPr>
                  <p:txBody>
                    <a:bodyPr wrap="square" lIns="0" tIns="0" rIns="0" bIns="0" rtlCol="0">
                      <a:spAutoFit/>
                    </a:bodyPr>
                    <a:lstStyle/>
                    <a:p>
                      <a:pPr defTabSz="914209">
                        <a:lnSpc>
                          <a:spcPct val="90000"/>
                        </a:lnSpc>
                      </a:pPr>
                      <a:r>
                        <a:rPr lang="en-US" sz="1467" spc="-51" dirty="0">
                          <a:solidFill>
                            <a:srgbClr val="FFFFFF"/>
                          </a:solidFill>
                        </a:rPr>
                        <a:t>Hyper-V to Hyper-V</a:t>
                      </a:r>
                      <a:br>
                        <a:rPr lang="en-US" sz="1467" b="1" spc="-51" dirty="0">
                          <a:solidFill>
                            <a:srgbClr val="FFFFFF"/>
                          </a:solidFill>
                        </a:rPr>
                      </a:br>
                      <a:r>
                        <a:rPr lang="en-US" sz="1467" spc="-51" dirty="0">
                          <a:solidFill>
                            <a:srgbClr val="FFFFFF"/>
                          </a:solidFill>
                        </a:rPr>
                        <a:t>(on-premises)</a:t>
                      </a:r>
                      <a:endParaRPr lang="en-US" sz="1467" spc="-51" baseline="-25000" dirty="0">
                        <a:solidFill>
                          <a:srgbClr val="FFFFFF"/>
                        </a:solidFill>
                      </a:endParaRPr>
                    </a:p>
                  </p:txBody>
                </p:sp>
                <p:sp>
                  <p:nvSpPr>
                    <p:cNvPr id="84" name="Oval 83"/>
                    <p:cNvSpPr/>
                    <p:nvPr/>
                  </p:nvSpPr>
                  <p:spPr bwMode="auto">
                    <a:xfrm>
                      <a:off x="4828977" y="4385463"/>
                      <a:ext cx="262466" cy="2624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r>
                        <a:rPr lang="en-US" sz="1866" b="1" dirty="0">
                          <a:solidFill>
                            <a:srgbClr val="FFFFFF"/>
                          </a:solidFill>
                          <a:ea typeface="Segoe UI" pitchFamily="34" charset="0"/>
                          <a:cs typeface="Segoe UI" pitchFamily="34" charset="0"/>
                        </a:rPr>
                        <a:t>2</a:t>
                      </a:r>
                      <a:endParaRPr lang="en-US" sz="2400" b="1" dirty="0">
                        <a:solidFill>
                          <a:srgbClr val="FFFFFF"/>
                        </a:solidFill>
                        <a:ea typeface="Segoe UI" pitchFamily="34" charset="0"/>
                        <a:cs typeface="Segoe UI" pitchFamily="34" charset="0"/>
                      </a:endParaRPr>
                    </a:p>
                  </p:txBody>
                </p:sp>
              </p:grpSp>
              <p:sp>
                <p:nvSpPr>
                  <p:cNvPr id="81" name="TextBox 80"/>
                  <p:cNvSpPr txBox="1"/>
                  <p:nvPr/>
                </p:nvSpPr>
                <p:spPr>
                  <a:xfrm>
                    <a:off x="389809" y="2120543"/>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sp>
                <p:nvSpPr>
                  <p:cNvPr id="82" name="TextBox 81"/>
                  <p:cNvSpPr txBox="1"/>
                  <p:nvPr/>
                </p:nvSpPr>
                <p:spPr>
                  <a:xfrm>
                    <a:off x="2084905" y="2123059"/>
                    <a:ext cx="633121" cy="152347"/>
                  </a:xfrm>
                  <a:prstGeom prst="rect">
                    <a:avLst/>
                  </a:prstGeom>
                  <a:noFill/>
                </p:spPr>
                <p:txBody>
                  <a:bodyPr wrap="square" lIns="0" tIns="0" rIns="0" bIns="0" rtlCol="0">
                    <a:spAutoFit/>
                  </a:bodyPr>
                  <a:lstStyle/>
                  <a:p>
                    <a:pPr algn="ctr" defTabSz="914209">
                      <a:lnSpc>
                        <a:spcPct val="90000"/>
                      </a:lnSpc>
                    </a:pPr>
                    <a:r>
                      <a:rPr lang="en-US" sz="1467" spc="-51" dirty="0">
                        <a:solidFill>
                          <a:srgbClr val="FFFFFF"/>
                        </a:solidFill>
                      </a:rPr>
                      <a:t>Hyper-V</a:t>
                    </a:r>
                    <a:endParaRPr lang="en-US" sz="1467" spc="-51" baseline="-25000" dirty="0">
                      <a:solidFill>
                        <a:srgbClr val="FFFFFF"/>
                      </a:solidFill>
                    </a:endParaRPr>
                  </a:p>
                </p:txBody>
              </p:sp>
            </p:grpSp>
            <p:pic>
              <p:nvPicPr>
                <p:cNvPr id="70" name="Hyper-V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11517" y="1463052"/>
                  <a:ext cx="266746" cy="193997"/>
                </a:xfrm>
                <a:prstGeom prst="rect">
                  <a:avLst/>
                </a:prstGeom>
                <a:solidFill>
                  <a:schemeClr val="tx1"/>
                </a:solidFill>
                <a:ln>
                  <a:noFill/>
                </a:ln>
              </p:spPr>
            </p:pic>
            <p:pic>
              <p:nvPicPr>
                <p:cNvPr id="71" name="Hyper-V logo"/>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7385" y="1471322"/>
                  <a:ext cx="266746" cy="193997"/>
                </a:xfrm>
                <a:prstGeom prst="rect">
                  <a:avLst/>
                </a:prstGeom>
                <a:solidFill>
                  <a:schemeClr val="tx1"/>
                </a:solidFill>
                <a:ln>
                  <a:noFill/>
                </a:ln>
              </p:spPr>
            </p:pic>
            <p:sp>
              <p:nvSpPr>
                <p:cNvPr id="72" name="Left-Right Arrow 70"/>
                <p:cNvSpPr/>
                <p:nvPr/>
              </p:nvSpPr>
              <p:spPr bwMode="auto">
                <a:xfrm>
                  <a:off x="4191612" y="1521923"/>
                  <a:ext cx="661222" cy="146304"/>
                </a:xfrm>
                <a:prstGeom prst="leftRightArrow">
                  <a:avLst>
                    <a:gd name="adj1" fmla="val 54971"/>
                    <a:gd name="adj2" fmla="val 5021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ctr" anchorCtr="0" forceAA="0" compatLnSpc="1">
                  <a:prstTxWarp prst="textNoShape">
                    <a:avLst/>
                  </a:prstTxWarp>
                  <a:noAutofit/>
                </a:bodyPr>
                <a:lstStyle/>
                <a:p>
                  <a:pPr algn="ctr" defTabSz="932054" fontAlgn="base">
                    <a:lnSpc>
                      <a:spcPct val="90000"/>
                    </a:lnSpc>
                    <a:spcBef>
                      <a:spcPct val="0"/>
                    </a:spcBef>
                    <a:spcAft>
                      <a:spcPct val="0"/>
                    </a:spcAft>
                  </a:pPr>
                  <a:endParaRPr lang="en-US" sz="1000" dirty="0">
                    <a:solidFill>
                      <a:srgbClr val="FFFFFF"/>
                    </a:solidFill>
                    <a:ea typeface="Segoe UI" pitchFamily="34" charset="0"/>
                    <a:cs typeface="Segoe UI" pitchFamily="34" charset="0"/>
                  </a:endParaRPr>
                </a:p>
              </p:txBody>
            </p:sp>
            <p:sp>
              <p:nvSpPr>
                <p:cNvPr id="73" name="TextBox 72"/>
                <p:cNvSpPr txBox="1"/>
                <p:nvPr/>
              </p:nvSpPr>
              <p:spPr>
                <a:xfrm>
                  <a:off x="4100978" y="1404816"/>
                  <a:ext cx="834790"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Replication</a:t>
                  </a:r>
                  <a:endParaRPr lang="en-US" sz="1200" b="1" spc="-51" baseline="-25000" dirty="0">
                    <a:solidFill>
                      <a:srgbClr val="FFFFFF"/>
                    </a:solidFill>
                  </a:endParaRPr>
                </a:p>
              </p:txBody>
            </p:sp>
          </p:grpSp>
        </p:grpSp>
        <p:sp>
          <p:nvSpPr>
            <p:cNvPr id="65" name="TextBox 64"/>
            <p:cNvSpPr txBox="1"/>
            <p:nvPr/>
          </p:nvSpPr>
          <p:spPr>
            <a:xfrm>
              <a:off x="4027130" y="1766003"/>
              <a:ext cx="268512"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SAN</a:t>
              </a:r>
              <a:endParaRPr lang="en-US" sz="1200" b="1" spc="-51" baseline="-25000" dirty="0">
                <a:solidFill>
                  <a:srgbClr val="FFFFFF"/>
                </a:solidFill>
              </a:endParaRPr>
            </a:p>
          </p:txBody>
        </p:sp>
        <p:sp>
          <p:nvSpPr>
            <p:cNvPr id="66" name="TextBox 65"/>
            <p:cNvSpPr txBox="1"/>
            <p:nvPr/>
          </p:nvSpPr>
          <p:spPr>
            <a:xfrm>
              <a:off x="4726959" y="1767295"/>
              <a:ext cx="268512" cy="124669"/>
            </a:xfrm>
            <a:prstGeom prst="rect">
              <a:avLst/>
            </a:prstGeom>
            <a:noFill/>
          </p:spPr>
          <p:txBody>
            <a:bodyPr wrap="square" lIns="0" tIns="0" rIns="0" bIns="0" rtlCol="0">
              <a:spAutoFit/>
            </a:bodyPr>
            <a:lstStyle/>
            <a:p>
              <a:pPr algn="ctr" defTabSz="914209">
                <a:lnSpc>
                  <a:spcPct val="90000"/>
                </a:lnSpc>
              </a:pPr>
              <a:r>
                <a:rPr lang="en-US" sz="1200" b="1" spc="-51" dirty="0">
                  <a:solidFill>
                    <a:srgbClr val="FFFFFF"/>
                  </a:solidFill>
                </a:rPr>
                <a:t>SAN</a:t>
              </a:r>
              <a:endParaRPr lang="en-US" sz="1200" b="1" spc="-51" baseline="-25000" dirty="0">
                <a:solidFill>
                  <a:srgbClr val="FFFFFF"/>
                </a:solidFill>
              </a:endParaRPr>
            </a:p>
          </p:txBody>
        </p:sp>
      </p:grpSp>
      <p:pic>
        <p:nvPicPr>
          <p:cNvPr id="85" name="Picture 8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344284" y="2269365"/>
            <a:ext cx="551826" cy="596004"/>
          </a:xfrm>
          <a:prstGeom prst="rect">
            <a:avLst/>
          </a:prstGeom>
        </p:spPr>
      </p:pic>
      <p:pic>
        <p:nvPicPr>
          <p:cNvPr id="86" name="Picture 85"/>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561474" y="4350601"/>
            <a:ext cx="551826" cy="596004"/>
          </a:xfrm>
          <a:prstGeom prst="rect">
            <a:avLst/>
          </a:prstGeom>
        </p:spPr>
      </p:pic>
    </p:spTree>
    <p:extLst>
      <p:ext uri="{BB962C8B-B14F-4D97-AF65-F5344CB8AC3E}">
        <p14:creationId xmlns:p14="http://schemas.microsoft.com/office/powerpoint/2010/main" val="53475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Site Recovery alike tools</a:t>
            </a:r>
            <a:endParaRPr lang="nl-BE" dirty="0"/>
          </a:p>
        </p:txBody>
      </p:sp>
      <p:sp>
        <p:nvSpPr>
          <p:cNvPr id="3" name="Content Placeholder 2"/>
          <p:cNvSpPr>
            <a:spLocks noGrp="1"/>
          </p:cNvSpPr>
          <p:nvPr>
            <p:ph sz="quarter" idx="10"/>
          </p:nvPr>
        </p:nvSpPr>
        <p:spPr>
          <a:xfrm>
            <a:off x="268288" y="1398397"/>
            <a:ext cx="11542503" cy="4801314"/>
          </a:xfrm>
        </p:spPr>
        <p:txBody>
          <a:bodyPr/>
          <a:lstStyle/>
          <a:p>
            <a:r>
              <a:rPr lang="en-US" dirty="0"/>
              <a:t>Vision Solutions </a:t>
            </a:r>
            <a:r>
              <a:rPr lang="en-US" dirty="0" err="1"/>
              <a:t>DoubleTake</a:t>
            </a:r>
            <a:endParaRPr lang="en-US" dirty="0"/>
          </a:p>
          <a:p>
            <a:r>
              <a:rPr lang="en-US" dirty="0"/>
              <a:t>VMware Site Recovery Manager</a:t>
            </a:r>
          </a:p>
          <a:p>
            <a:r>
              <a:rPr lang="en-US" dirty="0"/>
              <a:t>Any SAN replication solution (on-premises)</a:t>
            </a:r>
          </a:p>
          <a:p>
            <a:r>
              <a:rPr lang="en-US" dirty="0" err="1"/>
              <a:t>Sungard</a:t>
            </a:r>
            <a:r>
              <a:rPr lang="en-US" dirty="0"/>
              <a:t> DR Services</a:t>
            </a:r>
          </a:p>
          <a:p>
            <a:r>
              <a:rPr lang="en-US" dirty="0"/>
              <a:t>Symantec DR Orchestrator</a:t>
            </a:r>
          </a:p>
          <a:p>
            <a:r>
              <a:rPr lang="en-US" dirty="0" err="1"/>
              <a:t>Veeam</a:t>
            </a:r>
            <a:r>
              <a:rPr lang="en-US" dirty="0"/>
              <a:t> Backup and Recovery</a:t>
            </a:r>
          </a:p>
          <a:p>
            <a:r>
              <a:rPr lang="en-US" dirty="0"/>
              <a:t>…. Many </a:t>
            </a:r>
            <a:r>
              <a:rPr lang="en-US" dirty="0" err="1"/>
              <a:t>many</a:t>
            </a:r>
            <a:r>
              <a:rPr lang="en-US" dirty="0"/>
              <a:t> </a:t>
            </a:r>
            <a:r>
              <a:rPr lang="en-US" dirty="0" err="1"/>
              <a:t>many</a:t>
            </a:r>
            <a:r>
              <a:rPr lang="en-US" dirty="0"/>
              <a:t> more </a:t>
            </a:r>
            <a:r>
              <a:rPr lang="en-US" dirty="0">
                <a:sym typeface="Wingdings" panose="05000000000000000000" pitchFamily="2" charset="2"/>
              </a:rPr>
              <a:t></a:t>
            </a:r>
            <a:endParaRPr lang="nl-BE" dirty="0"/>
          </a:p>
        </p:txBody>
      </p:sp>
    </p:spTree>
    <p:extLst>
      <p:ext uri="{BB962C8B-B14F-4D97-AF65-F5344CB8AC3E}">
        <p14:creationId xmlns:p14="http://schemas.microsoft.com/office/powerpoint/2010/main" val="16204634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Azure Site Recovery</a:t>
            </a:r>
            <a:endParaRPr lang="nl-BE" dirty="0"/>
          </a:p>
        </p:txBody>
      </p:sp>
      <p:sp>
        <p:nvSpPr>
          <p:cNvPr id="3" name="Content Placeholder 2"/>
          <p:cNvSpPr>
            <a:spLocks noGrp="1"/>
          </p:cNvSpPr>
          <p:nvPr>
            <p:ph sz="quarter" idx="10"/>
          </p:nvPr>
        </p:nvSpPr>
        <p:spPr>
          <a:xfrm>
            <a:off x="268288" y="1398397"/>
            <a:ext cx="11542503" cy="4321183"/>
          </a:xfrm>
        </p:spPr>
        <p:txBody>
          <a:bodyPr/>
          <a:lstStyle/>
          <a:p>
            <a:r>
              <a:rPr lang="en-US" dirty="0"/>
              <a:t>Core Component of Azure IAAS (Classic and ARM)</a:t>
            </a:r>
          </a:p>
          <a:p>
            <a:r>
              <a:rPr lang="en-US" dirty="0"/>
              <a:t>Cross platform support </a:t>
            </a:r>
            <a:r>
              <a:rPr lang="en-US" sz="3200" dirty="0"/>
              <a:t>(</a:t>
            </a:r>
            <a:r>
              <a:rPr lang="en-US" sz="3200" dirty="0" err="1"/>
              <a:t>HyperV</a:t>
            </a:r>
            <a:r>
              <a:rPr lang="en-US" sz="3200" dirty="0"/>
              <a:t>, SCVMM, VMware, AWS, physical – Windows and Linux OS) </a:t>
            </a:r>
          </a:p>
          <a:p>
            <a:r>
              <a:rPr lang="en-US" dirty="0"/>
              <a:t>Initially DR solution, but frequently used as migration tool</a:t>
            </a:r>
          </a:p>
          <a:p>
            <a:r>
              <a:rPr lang="en-US" dirty="0"/>
              <a:t>Think broader with OMS Suite possibilities </a:t>
            </a:r>
            <a:r>
              <a:rPr lang="en-US" sz="3200" dirty="0"/>
              <a:t>(Backup, Monitoring, Automation, Auditing,…)</a:t>
            </a:r>
            <a:endParaRPr lang="nl-BE" dirty="0"/>
          </a:p>
        </p:txBody>
      </p:sp>
    </p:spTree>
    <p:extLst>
      <p:ext uri="{BB962C8B-B14F-4D97-AF65-F5344CB8AC3E}">
        <p14:creationId xmlns:p14="http://schemas.microsoft.com/office/powerpoint/2010/main" val="22070216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1786" y="2350919"/>
            <a:ext cx="10194665" cy="3318797"/>
          </a:xfrm>
        </p:spPr>
        <p:txBody>
          <a:bodyPr/>
          <a:lstStyle/>
          <a:p>
            <a:r>
              <a:rPr lang="en-US" dirty="0">
                <a:solidFill>
                  <a:schemeClr val="tx1"/>
                </a:solidFill>
              </a:rPr>
              <a:t>Hyper-V to Azure Site Recovery Configuration – Step by Step</a:t>
            </a:r>
            <a:endParaRPr lang="nl-BE" dirty="0">
              <a:solidFill>
                <a:schemeClr val="tx1"/>
              </a:solidFill>
            </a:endParaRPr>
          </a:p>
        </p:txBody>
      </p:sp>
    </p:spTree>
    <p:extLst>
      <p:ext uri="{BB962C8B-B14F-4D97-AF65-F5344CB8AC3E}">
        <p14:creationId xmlns:p14="http://schemas.microsoft.com/office/powerpoint/2010/main" val="23006222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1654" y="306174"/>
            <a:ext cx="6186883" cy="1090826"/>
          </a:xfrm>
        </p:spPr>
        <p:txBody>
          <a:bodyPr/>
          <a:lstStyle/>
          <a:p>
            <a:r>
              <a:rPr lang="en-US" dirty="0"/>
              <a:t>Objectives</a:t>
            </a:r>
          </a:p>
        </p:txBody>
      </p:sp>
      <p:sp>
        <p:nvSpPr>
          <p:cNvPr id="3" name="Content Placeholder 2"/>
          <p:cNvSpPr>
            <a:spLocks noGrp="1"/>
          </p:cNvSpPr>
          <p:nvPr>
            <p:ph type="body" sz="quarter" idx="14"/>
          </p:nvPr>
        </p:nvSpPr>
        <p:spPr>
          <a:xfrm>
            <a:off x="181654" y="1242646"/>
            <a:ext cx="6186883" cy="1789991"/>
          </a:xfrm>
        </p:spPr>
        <p:txBody>
          <a:bodyPr/>
          <a:lstStyle/>
          <a:p>
            <a:pPr marL="0" indent="0">
              <a:buNone/>
            </a:pPr>
            <a:r>
              <a:rPr lang="en-GB" dirty="0">
                <a:latin typeface="+mn-lt"/>
              </a:rPr>
              <a:t>In this module, we will cover:</a:t>
            </a:r>
          </a:p>
          <a:p>
            <a:pPr marL="0" indent="0">
              <a:buNone/>
            </a:pPr>
            <a:endParaRPr lang="en-GB" dirty="0">
              <a:latin typeface="+mn-lt"/>
            </a:endParaRPr>
          </a:p>
          <a:p>
            <a:r>
              <a:rPr lang="en-GB" sz="2800" dirty="0">
                <a:latin typeface="+mn-lt"/>
              </a:rPr>
              <a:t>Disaster Recovery features available in Azure</a:t>
            </a:r>
          </a:p>
          <a:p>
            <a:r>
              <a:rPr lang="en-GB" sz="2800" dirty="0">
                <a:solidFill>
                  <a:schemeClr val="tx1"/>
                </a:solidFill>
                <a:latin typeface="+mn-lt"/>
              </a:rPr>
              <a:t>Integrating Azure Disaster Recovery features in a typical infrastructure</a:t>
            </a:r>
          </a:p>
          <a:p>
            <a:r>
              <a:rPr lang="en-GB" sz="2800" dirty="0">
                <a:solidFill>
                  <a:schemeClr val="tx1"/>
                </a:solidFill>
                <a:latin typeface="+mn-lt"/>
              </a:rPr>
              <a:t>Azure Site Recovery in-depth</a:t>
            </a:r>
            <a:br>
              <a:rPr lang="en-GB" sz="2800" dirty="0">
                <a:solidFill>
                  <a:schemeClr val="tx1"/>
                </a:solidFill>
                <a:latin typeface="+mn-lt"/>
              </a:rPr>
            </a:br>
            <a:endParaRPr lang="en-GB" sz="2800" dirty="0">
              <a:solidFill>
                <a:schemeClr val="tx1"/>
              </a:solidFill>
              <a:latin typeface="+mn-lt"/>
            </a:endParaRPr>
          </a:p>
          <a:p>
            <a:r>
              <a:rPr lang="en-GB" sz="2800" dirty="0">
                <a:solidFill>
                  <a:srgbClr val="FF0000"/>
                </a:solidFill>
                <a:latin typeface="+mn-lt"/>
              </a:rPr>
              <a:t>No sales, just tech !!</a:t>
            </a:r>
          </a:p>
        </p:txBody>
      </p:sp>
      <p:pic>
        <p:nvPicPr>
          <p:cNvPr id="1026" name="Picture 2" descr="6A97CCFC-3E06-4069-A799-23AE5435FBFB0E496857-9FF9-4E04-B6AB-2C3A37F1646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94"/>
          <a:stretch/>
        </p:blipFill>
        <p:spPr bwMode="auto">
          <a:xfrm>
            <a:off x="6735635" y="-67734"/>
            <a:ext cx="5456365" cy="690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7512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ASR for Hyper-V – Step-by-Step</a:t>
            </a:r>
            <a:endParaRPr lang="nl-BE" dirty="0"/>
          </a:p>
        </p:txBody>
      </p:sp>
      <p:graphicFrame>
        <p:nvGraphicFramePr>
          <p:cNvPr id="6" name="Content Placeholder 5"/>
          <p:cNvGraphicFramePr>
            <a:graphicFrameLocks noGrp="1"/>
          </p:cNvGraphicFramePr>
          <p:nvPr>
            <p:ph sz="quarter" idx="10"/>
            <p:extLst/>
          </p:nvPr>
        </p:nvGraphicFramePr>
        <p:xfrm>
          <a:off x="268079" y="1645926"/>
          <a:ext cx="11542712" cy="4337812"/>
        </p:xfrm>
        <a:graphic>
          <a:graphicData uri="http://schemas.openxmlformats.org/drawingml/2006/table">
            <a:tbl>
              <a:tblPr firstRow="1" bandRow="1">
                <a:tableStyleId>{5C22544A-7EE6-4342-B048-85BDC9FD1C3A}</a:tableStyleId>
              </a:tblPr>
              <a:tblGrid>
                <a:gridCol w="3861502">
                  <a:extLst>
                    <a:ext uri="{9D8B030D-6E8A-4147-A177-3AD203B41FA5}">
                      <a16:colId xmlns:a16="http://schemas.microsoft.com/office/drawing/2014/main" val="3995415720"/>
                    </a:ext>
                  </a:extLst>
                </a:gridCol>
                <a:gridCol w="7681210">
                  <a:extLst>
                    <a:ext uri="{9D8B030D-6E8A-4147-A177-3AD203B41FA5}">
                      <a16:colId xmlns:a16="http://schemas.microsoft.com/office/drawing/2014/main" val="4030337351"/>
                    </a:ext>
                  </a:extLst>
                </a:gridCol>
              </a:tblGrid>
              <a:tr h="370840">
                <a:tc>
                  <a:txBody>
                    <a:bodyPr/>
                    <a:lstStyle/>
                    <a:p>
                      <a:r>
                        <a:rPr lang="en-US" dirty="0"/>
                        <a:t>Configuration</a:t>
                      </a:r>
                      <a:r>
                        <a:rPr lang="en-US" baseline="0" dirty="0"/>
                        <a:t> Step</a:t>
                      </a:r>
                      <a:endParaRPr lang="nl-BE" dirty="0"/>
                    </a:p>
                  </a:txBody>
                  <a:tcPr/>
                </a:tc>
                <a:tc>
                  <a:txBody>
                    <a:bodyPr/>
                    <a:lstStyle/>
                    <a:p>
                      <a:r>
                        <a:rPr lang="en-US" dirty="0"/>
                        <a:t>Description</a:t>
                      </a:r>
                      <a:endParaRPr lang="nl-BE" dirty="0"/>
                    </a:p>
                  </a:txBody>
                  <a:tcPr/>
                </a:tc>
                <a:extLst>
                  <a:ext uri="{0D108BD9-81ED-4DB2-BD59-A6C34878D82A}">
                    <a16:rowId xmlns:a16="http://schemas.microsoft.com/office/drawing/2014/main" val="1068316293"/>
                  </a:ext>
                </a:extLst>
              </a:tr>
              <a:tr h="370840">
                <a:tc>
                  <a:txBody>
                    <a:bodyPr/>
                    <a:lstStyle/>
                    <a:p>
                      <a:r>
                        <a:rPr lang="en-US" dirty="0"/>
                        <a:t>1. Configure ASR Vault</a:t>
                      </a:r>
                      <a:endParaRPr lang="nl-BE" dirty="0"/>
                    </a:p>
                  </a:txBody>
                  <a:tcPr/>
                </a:tc>
                <a:tc>
                  <a:txBody>
                    <a:bodyPr/>
                    <a:lstStyle/>
                    <a:p>
                      <a:r>
                        <a:rPr lang="en-US" dirty="0"/>
                        <a:t>Create the ASR Security Vault configuration + download Vault registration</a:t>
                      </a:r>
                      <a:r>
                        <a:rPr lang="en-US" baseline="0" dirty="0"/>
                        <a:t> Key</a:t>
                      </a:r>
                      <a:endParaRPr lang="nl-BE" dirty="0"/>
                    </a:p>
                  </a:txBody>
                  <a:tcPr/>
                </a:tc>
                <a:extLst>
                  <a:ext uri="{0D108BD9-81ED-4DB2-BD59-A6C34878D82A}">
                    <a16:rowId xmlns:a16="http://schemas.microsoft.com/office/drawing/2014/main" val="2617955816"/>
                  </a:ext>
                </a:extLst>
              </a:tr>
              <a:tr h="370840">
                <a:tc>
                  <a:txBody>
                    <a:bodyPr/>
                    <a:lstStyle/>
                    <a:p>
                      <a:r>
                        <a:rPr lang="en-US" dirty="0"/>
                        <a:t>2. Prepare on-premises infrastructure </a:t>
                      </a:r>
                      <a:endParaRPr lang="nl-BE" dirty="0"/>
                    </a:p>
                  </a:txBody>
                  <a:tcPr/>
                </a:tc>
                <a:tc>
                  <a:txBody>
                    <a:bodyPr/>
                    <a:lstStyle/>
                    <a:p>
                      <a:r>
                        <a:rPr lang="en-US" dirty="0"/>
                        <a:t>Download and install ASR Provider</a:t>
                      </a:r>
                      <a:r>
                        <a:rPr lang="en-US" baseline="0" dirty="0"/>
                        <a:t> on Hyper-V/SCVMM/VMware infra</a:t>
                      </a:r>
                      <a:endParaRPr lang="nl-BE" dirty="0"/>
                    </a:p>
                  </a:txBody>
                  <a:tcPr/>
                </a:tc>
                <a:extLst>
                  <a:ext uri="{0D108BD9-81ED-4DB2-BD59-A6C34878D82A}">
                    <a16:rowId xmlns:a16="http://schemas.microsoft.com/office/drawing/2014/main" val="3131519345"/>
                  </a:ext>
                </a:extLst>
              </a:tr>
              <a:tr h="370840">
                <a:tc>
                  <a:txBody>
                    <a:bodyPr/>
                    <a:lstStyle/>
                    <a:p>
                      <a:r>
                        <a:rPr lang="en-US" dirty="0"/>
                        <a:t>3. Create Azure Storage Account</a:t>
                      </a:r>
                      <a:endParaRPr lang="nl-BE" dirty="0"/>
                    </a:p>
                  </a:txBody>
                  <a:tcPr/>
                </a:tc>
                <a:tc>
                  <a:txBody>
                    <a:bodyPr/>
                    <a:lstStyle/>
                    <a:p>
                      <a:r>
                        <a:rPr lang="en-US" dirty="0"/>
                        <a:t>Create Azure Storage Account for ASR</a:t>
                      </a:r>
                      <a:endParaRPr lang="nl-BE" dirty="0"/>
                    </a:p>
                  </a:txBody>
                  <a:tcPr/>
                </a:tc>
                <a:extLst>
                  <a:ext uri="{0D108BD9-81ED-4DB2-BD59-A6C34878D82A}">
                    <a16:rowId xmlns:a16="http://schemas.microsoft.com/office/drawing/2014/main" val="1847162558"/>
                  </a:ext>
                </a:extLst>
              </a:tr>
              <a:tr h="370840">
                <a:tc>
                  <a:txBody>
                    <a:bodyPr/>
                    <a:lstStyle/>
                    <a:p>
                      <a:r>
                        <a:rPr lang="en-US" dirty="0"/>
                        <a:t>4. Configure Cloud Protection</a:t>
                      </a:r>
                      <a:endParaRPr lang="nl-BE" dirty="0"/>
                    </a:p>
                  </a:txBody>
                  <a:tcPr/>
                </a:tc>
                <a:tc>
                  <a:txBody>
                    <a:bodyPr/>
                    <a:lstStyle/>
                    <a:p>
                      <a:r>
                        <a:rPr lang="en-US" dirty="0"/>
                        <a:t>Set up protection for the SCVMM/VMware cloud</a:t>
                      </a:r>
                      <a:endParaRPr lang="nl-BE" dirty="0"/>
                    </a:p>
                  </a:txBody>
                  <a:tcPr/>
                </a:tc>
                <a:extLst>
                  <a:ext uri="{0D108BD9-81ED-4DB2-BD59-A6C34878D82A}">
                    <a16:rowId xmlns:a16="http://schemas.microsoft.com/office/drawing/2014/main" val="2483796518"/>
                  </a:ext>
                </a:extLst>
              </a:tr>
              <a:tr h="370840">
                <a:tc>
                  <a:txBody>
                    <a:bodyPr/>
                    <a:lstStyle/>
                    <a:p>
                      <a:r>
                        <a:rPr lang="en-US" dirty="0"/>
                        <a:t>5. Map Networks</a:t>
                      </a:r>
                      <a:endParaRPr lang="nl-BE" dirty="0"/>
                    </a:p>
                  </a:txBody>
                  <a:tcPr/>
                </a:tc>
                <a:tc>
                  <a:txBody>
                    <a:bodyPr/>
                    <a:lstStyle/>
                    <a:p>
                      <a:r>
                        <a:rPr lang="en-US" dirty="0"/>
                        <a:t>Map on-premises network to Azure </a:t>
                      </a:r>
                      <a:r>
                        <a:rPr lang="en-US" dirty="0" err="1"/>
                        <a:t>VNets</a:t>
                      </a:r>
                      <a:endParaRPr lang="nl-BE" dirty="0"/>
                    </a:p>
                  </a:txBody>
                  <a:tcPr/>
                </a:tc>
                <a:extLst>
                  <a:ext uri="{0D108BD9-81ED-4DB2-BD59-A6C34878D82A}">
                    <a16:rowId xmlns:a16="http://schemas.microsoft.com/office/drawing/2014/main" val="378077854"/>
                  </a:ext>
                </a:extLst>
              </a:tr>
              <a:tr h="370840">
                <a:tc>
                  <a:txBody>
                    <a:bodyPr/>
                    <a:lstStyle/>
                    <a:p>
                      <a:r>
                        <a:rPr lang="en-US" dirty="0"/>
                        <a:t>6. Enable Protection for VMs</a:t>
                      </a:r>
                      <a:endParaRPr lang="nl-BE" dirty="0"/>
                    </a:p>
                  </a:txBody>
                  <a:tcPr/>
                </a:tc>
                <a:tc>
                  <a:txBody>
                    <a:bodyPr/>
                    <a:lstStyle/>
                    <a:p>
                      <a:r>
                        <a:rPr lang="en-US" dirty="0"/>
                        <a:t>Create ASR protection group + enable protection for VMs</a:t>
                      </a:r>
                      <a:endParaRPr lang="nl-BE" dirty="0"/>
                    </a:p>
                  </a:txBody>
                  <a:tcPr/>
                </a:tc>
                <a:extLst>
                  <a:ext uri="{0D108BD9-81ED-4DB2-BD59-A6C34878D82A}">
                    <a16:rowId xmlns:a16="http://schemas.microsoft.com/office/drawing/2014/main" val="176253610"/>
                  </a:ext>
                </a:extLst>
              </a:tr>
              <a:tr h="370840">
                <a:tc>
                  <a:txBody>
                    <a:bodyPr/>
                    <a:lstStyle/>
                    <a:p>
                      <a:r>
                        <a:rPr lang="en-US" dirty="0"/>
                        <a:t>7. Configure</a:t>
                      </a:r>
                      <a:r>
                        <a:rPr lang="en-US" baseline="0" dirty="0"/>
                        <a:t> Recovery Plans</a:t>
                      </a:r>
                      <a:endParaRPr lang="nl-BE" dirty="0"/>
                    </a:p>
                  </a:txBody>
                  <a:tcPr/>
                </a:tc>
                <a:tc>
                  <a:txBody>
                    <a:bodyPr/>
                    <a:lstStyle/>
                    <a:p>
                      <a:r>
                        <a:rPr lang="en-US" dirty="0"/>
                        <a:t>Configure</a:t>
                      </a:r>
                      <a:r>
                        <a:rPr lang="en-US" baseline="0" dirty="0"/>
                        <a:t> Recovery Plans with detailed steps (scripts / automation)</a:t>
                      </a:r>
                      <a:endParaRPr lang="nl-BE" dirty="0"/>
                    </a:p>
                  </a:txBody>
                  <a:tcPr/>
                </a:tc>
                <a:extLst>
                  <a:ext uri="{0D108BD9-81ED-4DB2-BD59-A6C34878D82A}">
                    <a16:rowId xmlns:a16="http://schemas.microsoft.com/office/drawing/2014/main" val="2484895239"/>
                  </a:ext>
                </a:extLst>
              </a:tr>
              <a:tr h="370840">
                <a:tc>
                  <a:txBody>
                    <a:bodyPr/>
                    <a:lstStyle/>
                    <a:p>
                      <a:r>
                        <a:rPr lang="en-US" dirty="0"/>
                        <a:t>8. Perform Test Failover</a:t>
                      </a:r>
                      <a:endParaRPr lang="nl-BE" dirty="0"/>
                    </a:p>
                  </a:txBody>
                  <a:tcPr/>
                </a:tc>
                <a:tc>
                  <a:txBody>
                    <a:bodyPr/>
                    <a:lstStyle/>
                    <a:p>
                      <a:r>
                        <a:rPr lang="en-US" dirty="0"/>
                        <a:t>Run a test failover to verify Recovery Plans are complete</a:t>
                      </a:r>
                      <a:endParaRPr lang="nl-BE" dirty="0"/>
                    </a:p>
                  </a:txBody>
                  <a:tcPr/>
                </a:tc>
                <a:extLst>
                  <a:ext uri="{0D108BD9-81ED-4DB2-BD59-A6C34878D82A}">
                    <a16:rowId xmlns:a16="http://schemas.microsoft.com/office/drawing/2014/main" val="1967062273"/>
                  </a:ext>
                </a:extLst>
              </a:tr>
              <a:tr h="370840">
                <a:tc>
                  <a:txBody>
                    <a:bodyPr/>
                    <a:lstStyle/>
                    <a:p>
                      <a:r>
                        <a:rPr lang="en-US" dirty="0"/>
                        <a:t>9. Perform DR simulation</a:t>
                      </a:r>
                      <a:endParaRPr lang="nl-BE" dirty="0"/>
                    </a:p>
                  </a:txBody>
                  <a:tcPr/>
                </a:tc>
                <a:tc>
                  <a:txBody>
                    <a:bodyPr/>
                    <a:lstStyle/>
                    <a:p>
                      <a:r>
                        <a:rPr lang="en-US" dirty="0"/>
                        <a:t>Run through a full DR</a:t>
                      </a:r>
                      <a:r>
                        <a:rPr lang="en-US" baseline="0" dirty="0"/>
                        <a:t> simulation (planned / unplanned failover)</a:t>
                      </a:r>
                      <a:endParaRPr lang="nl-BE" dirty="0"/>
                    </a:p>
                  </a:txBody>
                  <a:tcPr/>
                </a:tc>
                <a:extLst>
                  <a:ext uri="{0D108BD9-81ED-4DB2-BD59-A6C34878D82A}">
                    <a16:rowId xmlns:a16="http://schemas.microsoft.com/office/drawing/2014/main" val="3812555542"/>
                  </a:ext>
                </a:extLst>
              </a:tr>
              <a:tr h="370840">
                <a:tc>
                  <a:txBody>
                    <a:bodyPr/>
                    <a:lstStyle/>
                    <a:p>
                      <a:r>
                        <a:rPr lang="en-US" dirty="0"/>
                        <a:t>10. Update DR documentation</a:t>
                      </a:r>
                      <a:endParaRPr lang="nl-BE" dirty="0"/>
                    </a:p>
                  </a:txBody>
                  <a:tcPr/>
                </a:tc>
                <a:tc>
                  <a:txBody>
                    <a:bodyPr/>
                    <a:lstStyle/>
                    <a:p>
                      <a:r>
                        <a:rPr lang="en-US" dirty="0"/>
                        <a:t>Update DR documentation with observations </a:t>
                      </a:r>
                      <a:endParaRPr lang="nl-BE" dirty="0"/>
                    </a:p>
                  </a:txBody>
                  <a:tcPr/>
                </a:tc>
                <a:extLst>
                  <a:ext uri="{0D108BD9-81ED-4DB2-BD59-A6C34878D82A}">
                    <a16:rowId xmlns:a16="http://schemas.microsoft.com/office/drawing/2014/main" val="2001436016"/>
                  </a:ext>
                </a:extLst>
              </a:tr>
            </a:tbl>
          </a:graphicData>
        </a:graphic>
      </p:graphicFrame>
    </p:spTree>
    <p:extLst>
      <p:ext uri="{BB962C8B-B14F-4D97-AF65-F5344CB8AC3E}">
        <p14:creationId xmlns:p14="http://schemas.microsoft.com/office/powerpoint/2010/main" val="1697919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Create Recovery Vault</a:t>
            </a:r>
            <a:endParaRPr lang="en-US" dirty="0"/>
          </a:p>
        </p:txBody>
      </p:sp>
      <p:sp>
        <p:nvSpPr>
          <p:cNvPr id="5" name="Text Placeholder 4"/>
          <p:cNvSpPr>
            <a:spLocks noGrp="1"/>
          </p:cNvSpPr>
          <p:nvPr>
            <p:ph sz="quarter" idx="10"/>
          </p:nvPr>
        </p:nvSpPr>
        <p:spPr/>
        <p:txBody>
          <a:bodyPr/>
          <a:lstStyle/>
          <a:p>
            <a:r>
              <a:rPr lang="en-US" dirty="0"/>
              <a:t>Create Azure Recovery Services Vault</a:t>
            </a:r>
          </a:p>
          <a:p>
            <a:r>
              <a:rPr lang="en-US" dirty="0"/>
              <a:t>Configure Site Recovery Vault</a:t>
            </a:r>
          </a:p>
          <a:p>
            <a:r>
              <a:rPr lang="en-US" dirty="0"/>
              <a:t>Configure Management Certificate</a:t>
            </a:r>
          </a:p>
          <a:p>
            <a:r>
              <a:rPr lang="en-US" dirty="0"/>
              <a:t>Specify Source and Target environments</a:t>
            </a:r>
          </a:p>
          <a:p>
            <a:endParaRPr lang="en-US" dirty="0"/>
          </a:p>
          <a:p>
            <a:pPr marL="0" indent="0">
              <a:buNone/>
            </a:pPr>
            <a:r>
              <a:rPr lang="en-US" dirty="0"/>
              <a:t>=&gt; Quick Start Wizard</a:t>
            </a:r>
          </a:p>
          <a:p>
            <a:pPr marL="0" indent="0">
              <a:buNone/>
            </a:pPr>
            <a:endParaRPr lang="en-US" dirty="0"/>
          </a:p>
        </p:txBody>
      </p:sp>
      <p:pic>
        <p:nvPicPr>
          <p:cNvPr id="6" name="Picture 5"/>
          <p:cNvPicPr>
            <a:picLocks noChangeAspect="1"/>
          </p:cNvPicPr>
          <p:nvPr/>
        </p:nvPicPr>
        <p:blipFill>
          <a:blip r:embed="rId3"/>
          <a:stretch>
            <a:fillRect/>
          </a:stretch>
        </p:blipFill>
        <p:spPr>
          <a:xfrm>
            <a:off x="4512984" y="5317622"/>
            <a:ext cx="7392041" cy="1493649"/>
          </a:xfrm>
          <a:prstGeom prst="rect">
            <a:avLst/>
          </a:prstGeom>
        </p:spPr>
      </p:pic>
    </p:spTree>
    <p:extLst>
      <p:ext uri="{BB962C8B-B14F-4D97-AF65-F5344CB8AC3E}">
        <p14:creationId xmlns:p14="http://schemas.microsoft.com/office/powerpoint/2010/main" val="20580487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Recovery Vault</a:t>
            </a:r>
          </a:p>
        </p:txBody>
      </p:sp>
      <p:pic>
        <p:nvPicPr>
          <p:cNvPr id="5" name="Picture 4"/>
          <p:cNvPicPr>
            <a:picLocks noChangeAspect="1"/>
          </p:cNvPicPr>
          <p:nvPr/>
        </p:nvPicPr>
        <p:blipFill>
          <a:blip r:embed="rId3"/>
          <a:stretch>
            <a:fillRect/>
          </a:stretch>
        </p:blipFill>
        <p:spPr>
          <a:xfrm>
            <a:off x="1390242" y="1302836"/>
            <a:ext cx="9411516" cy="4252328"/>
          </a:xfrm>
          <a:prstGeom prst="rect">
            <a:avLst/>
          </a:prstGeom>
        </p:spPr>
      </p:pic>
    </p:spTree>
    <p:extLst>
      <p:ext uri="{BB962C8B-B14F-4D97-AF65-F5344CB8AC3E}">
        <p14:creationId xmlns:p14="http://schemas.microsoft.com/office/powerpoint/2010/main" val="34995623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2: Create a Hyper-V Site</a:t>
            </a:r>
            <a:endParaRPr lang="en-US" dirty="0"/>
          </a:p>
        </p:txBody>
      </p:sp>
      <p:sp>
        <p:nvSpPr>
          <p:cNvPr id="4" name="Text Placeholder 3"/>
          <p:cNvSpPr>
            <a:spLocks noGrp="1"/>
          </p:cNvSpPr>
          <p:nvPr>
            <p:ph sz="quarter" idx="10"/>
          </p:nvPr>
        </p:nvSpPr>
        <p:spPr/>
        <p:txBody>
          <a:bodyPr/>
          <a:lstStyle/>
          <a:p>
            <a:r>
              <a:rPr lang="en-US" dirty="0"/>
              <a:t>Create a Hyper-V Site to group one or more Hyper-V servers belonging to the same physical location (</a:t>
            </a:r>
            <a:r>
              <a:rPr lang="en-US" dirty="0" err="1"/>
              <a:t>eg</a:t>
            </a:r>
            <a:r>
              <a:rPr lang="en-US" dirty="0"/>
              <a:t>. New York Site)</a:t>
            </a:r>
          </a:p>
          <a:p>
            <a:pPr marL="0" indent="0">
              <a:buNone/>
            </a:pPr>
            <a:endParaRPr lang="en-US" dirty="0"/>
          </a:p>
          <a:p>
            <a:r>
              <a:rPr lang="en-US" dirty="0"/>
              <a:t>A Hyper-V Server can only belong to 1 Hyper-V Site</a:t>
            </a:r>
          </a:p>
          <a:p>
            <a:pPr marL="0" indent="0">
              <a:buNone/>
            </a:pPr>
            <a:endParaRPr lang="en-US" dirty="0"/>
          </a:p>
        </p:txBody>
      </p:sp>
    </p:spTree>
    <p:extLst>
      <p:ext uri="{BB962C8B-B14F-4D97-AF65-F5344CB8AC3E}">
        <p14:creationId xmlns:p14="http://schemas.microsoft.com/office/powerpoint/2010/main" val="1535896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Create a Hyper-V Site</a:t>
            </a:r>
          </a:p>
        </p:txBody>
      </p:sp>
      <p:pic>
        <p:nvPicPr>
          <p:cNvPr id="5" name="Picture 4"/>
          <p:cNvPicPr>
            <a:picLocks noChangeAspect="1"/>
          </p:cNvPicPr>
          <p:nvPr/>
        </p:nvPicPr>
        <p:blipFill>
          <a:blip r:embed="rId3"/>
          <a:stretch>
            <a:fillRect/>
          </a:stretch>
        </p:blipFill>
        <p:spPr>
          <a:xfrm>
            <a:off x="741945" y="1213493"/>
            <a:ext cx="4183743" cy="3368332"/>
          </a:xfrm>
          <a:prstGeom prst="rect">
            <a:avLst/>
          </a:prstGeom>
        </p:spPr>
      </p:pic>
      <p:pic>
        <p:nvPicPr>
          <p:cNvPr id="6" name="Picture 5"/>
          <p:cNvPicPr>
            <a:picLocks noChangeAspect="1"/>
          </p:cNvPicPr>
          <p:nvPr/>
        </p:nvPicPr>
        <p:blipFill>
          <a:blip r:embed="rId4"/>
          <a:stretch>
            <a:fillRect/>
          </a:stretch>
        </p:blipFill>
        <p:spPr>
          <a:xfrm>
            <a:off x="4163897" y="3532050"/>
            <a:ext cx="7620660" cy="2568163"/>
          </a:xfrm>
          <a:prstGeom prst="rect">
            <a:avLst/>
          </a:prstGeom>
        </p:spPr>
      </p:pic>
    </p:spTree>
    <p:extLst>
      <p:ext uri="{BB962C8B-B14F-4D97-AF65-F5344CB8AC3E}">
        <p14:creationId xmlns:p14="http://schemas.microsoft.com/office/powerpoint/2010/main" val="11226611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3: Prepare Hyper-V Servers</a:t>
            </a:r>
            <a:endParaRPr lang="en-US" dirty="0"/>
          </a:p>
        </p:txBody>
      </p:sp>
      <p:sp>
        <p:nvSpPr>
          <p:cNvPr id="4" name="Text Placeholder 3"/>
          <p:cNvSpPr>
            <a:spLocks noGrp="1"/>
          </p:cNvSpPr>
          <p:nvPr>
            <p:ph sz="quarter" idx="10"/>
          </p:nvPr>
        </p:nvSpPr>
        <p:spPr/>
        <p:txBody>
          <a:bodyPr/>
          <a:lstStyle/>
          <a:p>
            <a:r>
              <a:rPr lang="en-US" dirty="0"/>
              <a:t>Download &amp; Install a “Registration Key”</a:t>
            </a:r>
          </a:p>
          <a:p>
            <a:r>
              <a:rPr lang="en-US" dirty="0"/>
              <a:t>Download &amp; Install the Azure Site Recovery Provider</a:t>
            </a:r>
          </a:p>
          <a:p>
            <a:r>
              <a:rPr lang="en-US" dirty="0"/>
              <a:t>The Registration Key links the Hyper-V Server to the Azure Hyper-V Site</a:t>
            </a:r>
          </a:p>
          <a:p>
            <a:r>
              <a:rPr lang="en-US" dirty="0"/>
              <a:t>Install both on each server you want to group to the same Hyper-V Site</a:t>
            </a:r>
          </a:p>
          <a:p>
            <a:r>
              <a:rPr lang="en-US" dirty="0"/>
              <a:t>If Hyper-V cluster nodes, install on all nodes</a:t>
            </a:r>
          </a:p>
          <a:p>
            <a:pPr marL="0" indent="0">
              <a:buNone/>
            </a:pPr>
            <a:endParaRPr lang="en-US" dirty="0"/>
          </a:p>
        </p:txBody>
      </p:sp>
    </p:spTree>
    <p:extLst>
      <p:ext uri="{BB962C8B-B14F-4D97-AF65-F5344CB8AC3E}">
        <p14:creationId xmlns:p14="http://schemas.microsoft.com/office/powerpoint/2010/main" val="34718523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Prepare Hyper-V Servers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49" y="1154413"/>
            <a:ext cx="5334471" cy="33217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338" y="3199626"/>
            <a:ext cx="8641829" cy="3322608"/>
          </a:xfrm>
          <a:prstGeom prst="rect">
            <a:avLst/>
          </a:prstGeom>
        </p:spPr>
      </p:pic>
    </p:spTree>
    <p:extLst>
      <p:ext uri="{BB962C8B-B14F-4D97-AF65-F5344CB8AC3E}">
        <p14:creationId xmlns:p14="http://schemas.microsoft.com/office/powerpoint/2010/main" val="6847697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Prepare Hyper-V Servers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89" y="1142062"/>
            <a:ext cx="6370872" cy="26215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425" y="3919898"/>
            <a:ext cx="6500423" cy="2728196"/>
          </a:xfrm>
          <a:prstGeom prst="rect">
            <a:avLst/>
          </a:prstGeom>
        </p:spPr>
      </p:pic>
    </p:spTree>
    <p:extLst>
      <p:ext uri="{BB962C8B-B14F-4D97-AF65-F5344CB8AC3E}">
        <p14:creationId xmlns:p14="http://schemas.microsoft.com/office/powerpoint/2010/main" val="25497361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Prepare Hyper-V Servers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9810" y="2038229"/>
            <a:ext cx="8992379" cy="2781541"/>
          </a:xfrm>
          <a:prstGeom prst="rect">
            <a:avLst/>
          </a:prstGeom>
        </p:spPr>
      </p:pic>
    </p:spTree>
    <p:extLst>
      <p:ext uri="{BB962C8B-B14F-4D97-AF65-F5344CB8AC3E}">
        <p14:creationId xmlns:p14="http://schemas.microsoft.com/office/powerpoint/2010/main" val="25648704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4: Prepare Resources</a:t>
            </a:r>
            <a:endParaRPr lang="en-US" dirty="0"/>
          </a:p>
        </p:txBody>
      </p:sp>
      <p:sp>
        <p:nvSpPr>
          <p:cNvPr id="4" name="Text Placeholder 3"/>
          <p:cNvSpPr>
            <a:spLocks noGrp="1"/>
          </p:cNvSpPr>
          <p:nvPr>
            <p:ph sz="quarter" idx="10"/>
          </p:nvPr>
        </p:nvSpPr>
        <p:spPr/>
        <p:txBody>
          <a:bodyPr/>
          <a:lstStyle/>
          <a:p>
            <a:r>
              <a:rPr lang="en-US" dirty="0"/>
              <a:t>Create Storage Account</a:t>
            </a:r>
          </a:p>
          <a:p>
            <a:pPr lvl="2"/>
            <a:r>
              <a:rPr lang="en-US" dirty="0"/>
              <a:t>Unique Name *.core.windows.net</a:t>
            </a:r>
          </a:p>
          <a:p>
            <a:pPr lvl="2"/>
            <a:r>
              <a:rPr lang="en-US" dirty="0"/>
              <a:t>Location / Affinity Group</a:t>
            </a:r>
          </a:p>
          <a:p>
            <a:pPr lvl="2"/>
            <a:r>
              <a:rPr lang="en-US" dirty="0"/>
              <a:t>Geo-Redundant</a:t>
            </a:r>
          </a:p>
          <a:p>
            <a:endParaRPr lang="en-US" dirty="0"/>
          </a:p>
          <a:p>
            <a:r>
              <a:rPr lang="en-US" dirty="0"/>
              <a:t>Create Azure Virtual Network</a:t>
            </a:r>
          </a:p>
          <a:p>
            <a:pPr lvl="2"/>
            <a:r>
              <a:rPr lang="en-US" dirty="0"/>
              <a:t>Unique Name</a:t>
            </a:r>
          </a:p>
          <a:p>
            <a:pPr lvl="2"/>
            <a:r>
              <a:rPr lang="en-US" dirty="0"/>
              <a:t>IP-subnet (class A,B,C) + number of VMs</a:t>
            </a:r>
          </a:p>
          <a:p>
            <a:pPr lvl="2"/>
            <a:r>
              <a:rPr lang="en-US" dirty="0"/>
              <a:t>Location</a:t>
            </a:r>
          </a:p>
          <a:p>
            <a:endParaRPr lang="en-US" dirty="0"/>
          </a:p>
        </p:txBody>
      </p:sp>
      <p:pic>
        <p:nvPicPr>
          <p:cNvPr id="5" name="Picture 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017465" y="985733"/>
            <a:ext cx="2066545" cy="2066545"/>
          </a:xfrm>
          <a:prstGeom prst="rect">
            <a:avLst/>
          </a:prstGeom>
        </p:spPr>
      </p:pic>
      <p:pic>
        <p:nvPicPr>
          <p:cNvPr id="6" name="Picture 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017465" y="3809409"/>
            <a:ext cx="2066545" cy="2066545"/>
          </a:xfrm>
          <a:prstGeom prst="rect">
            <a:avLst/>
          </a:prstGeom>
        </p:spPr>
      </p:pic>
    </p:spTree>
    <p:extLst>
      <p:ext uri="{BB962C8B-B14F-4D97-AF65-F5344CB8AC3E}">
        <p14:creationId xmlns:p14="http://schemas.microsoft.com/office/powerpoint/2010/main" val="4374069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16776" y="3130408"/>
            <a:ext cx="8964247" cy="3318797"/>
          </a:xfrm>
        </p:spPr>
        <p:txBody>
          <a:bodyPr/>
          <a:lstStyle/>
          <a:p>
            <a:r>
              <a:rPr lang="en-US" dirty="0">
                <a:solidFill>
                  <a:schemeClr val="tx1"/>
                </a:solidFill>
              </a:rPr>
              <a:t>What is Disaster Recovery ?</a:t>
            </a:r>
            <a:endParaRPr lang="nl-BE" dirty="0">
              <a:solidFill>
                <a:schemeClr val="tx1"/>
              </a:solidFill>
            </a:endParaRPr>
          </a:p>
        </p:txBody>
      </p:sp>
    </p:spTree>
    <p:extLst>
      <p:ext uri="{BB962C8B-B14F-4D97-AF65-F5344CB8AC3E}">
        <p14:creationId xmlns:p14="http://schemas.microsoft.com/office/powerpoint/2010/main" val="36340364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Prepare Resources - Storage</a:t>
            </a:r>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1081836"/>
            <a:ext cx="10996613" cy="4694327"/>
          </a:xfrm>
          <a:prstGeom prst="rect">
            <a:avLst/>
          </a:prstGeom>
        </p:spPr>
      </p:pic>
    </p:spTree>
    <p:extLst>
      <p:ext uri="{BB962C8B-B14F-4D97-AF65-F5344CB8AC3E}">
        <p14:creationId xmlns:p14="http://schemas.microsoft.com/office/powerpoint/2010/main" val="16533788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Prepare Resources: Network</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52" y="1093267"/>
            <a:ext cx="11027096" cy="4671465"/>
          </a:xfrm>
          <a:prstGeom prst="rect">
            <a:avLst/>
          </a:prstGeom>
        </p:spPr>
      </p:pic>
    </p:spTree>
    <p:extLst>
      <p:ext uri="{BB962C8B-B14F-4D97-AF65-F5344CB8AC3E}">
        <p14:creationId xmlns:p14="http://schemas.microsoft.com/office/powerpoint/2010/main" val="7825088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Step 5: Create and Configure Protection Groups</a:t>
            </a:r>
            <a:endParaRPr lang="en-US" sz="4400" dirty="0"/>
          </a:p>
        </p:txBody>
      </p:sp>
      <p:sp>
        <p:nvSpPr>
          <p:cNvPr id="4" name="Text Placeholder 3"/>
          <p:cNvSpPr>
            <a:spLocks noGrp="1"/>
          </p:cNvSpPr>
          <p:nvPr>
            <p:ph sz="quarter" idx="10"/>
          </p:nvPr>
        </p:nvSpPr>
        <p:spPr>
          <a:xfrm>
            <a:off x="268288" y="1398397"/>
            <a:ext cx="11542503" cy="5219891"/>
          </a:xfrm>
        </p:spPr>
        <p:txBody>
          <a:bodyPr/>
          <a:lstStyle/>
          <a:p>
            <a:r>
              <a:rPr lang="en-US" dirty="0"/>
              <a:t>Protection Groups combine virtual machines that have common protection requirements:</a:t>
            </a:r>
          </a:p>
          <a:p>
            <a:pPr lvl="2"/>
            <a:r>
              <a:rPr lang="en-US" dirty="0"/>
              <a:t>Group Name</a:t>
            </a:r>
          </a:p>
          <a:p>
            <a:pPr lvl="2"/>
            <a:r>
              <a:rPr lang="en-US" dirty="0"/>
              <a:t>Link with previously created Storage Account</a:t>
            </a:r>
          </a:p>
          <a:p>
            <a:pPr lvl="2"/>
            <a:r>
              <a:rPr lang="en-US" dirty="0"/>
              <a:t>Copy Frequency</a:t>
            </a:r>
          </a:p>
          <a:p>
            <a:pPr lvl="2"/>
            <a:r>
              <a:rPr lang="en-US" dirty="0"/>
              <a:t>Recovery Point settings</a:t>
            </a:r>
          </a:p>
          <a:p>
            <a:pPr lvl="2"/>
            <a:r>
              <a:rPr lang="en-US" dirty="0"/>
              <a:t>Frequency of snapshots</a:t>
            </a:r>
          </a:p>
          <a:p>
            <a:pPr lvl="2"/>
            <a:r>
              <a:rPr lang="en-US" dirty="0"/>
              <a:t>Initial replication start time</a:t>
            </a:r>
          </a:p>
          <a:p>
            <a:pPr marL="0" indent="0">
              <a:buNone/>
            </a:pPr>
            <a:endParaRPr lang="en-US" dirty="0"/>
          </a:p>
        </p:txBody>
      </p:sp>
    </p:spTree>
    <p:extLst>
      <p:ext uri="{BB962C8B-B14F-4D97-AF65-F5344CB8AC3E}">
        <p14:creationId xmlns:p14="http://schemas.microsoft.com/office/powerpoint/2010/main" val="14701160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Protection Groups</a:t>
            </a:r>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51" y="1128661"/>
            <a:ext cx="6210838" cy="534208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23" y="1286830"/>
            <a:ext cx="6469941" cy="5326842"/>
          </a:xfrm>
          <a:prstGeom prst="rect">
            <a:avLst/>
          </a:prstGeom>
        </p:spPr>
      </p:pic>
    </p:spTree>
    <p:extLst>
      <p:ext uri="{BB962C8B-B14F-4D97-AF65-F5344CB8AC3E}">
        <p14:creationId xmlns:p14="http://schemas.microsoft.com/office/powerpoint/2010/main" val="19222169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Protection Groups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 y="1234651"/>
            <a:ext cx="8908552" cy="22633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420" y="4052205"/>
            <a:ext cx="7171041" cy="2065199"/>
          </a:xfrm>
          <a:prstGeom prst="rect">
            <a:avLst/>
          </a:prstGeom>
        </p:spPr>
      </p:pic>
    </p:spTree>
    <p:extLst>
      <p:ext uri="{BB962C8B-B14F-4D97-AF65-F5344CB8AC3E}">
        <p14:creationId xmlns:p14="http://schemas.microsoft.com/office/powerpoint/2010/main" val="30340277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6: Enable protection for VMs</a:t>
            </a:r>
            <a:endParaRPr lang="en-US" dirty="0"/>
          </a:p>
        </p:txBody>
      </p:sp>
      <p:sp>
        <p:nvSpPr>
          <p:cNvPr id="4" name="Text Placeholder 3"/>
          <p:cNvSpPr>
            <a:spLocks noGrp="1"/>
          </p:cNvSpPr>
          <p:nvPr>
            <p:ph sz="quarter" idx="10"/>
          </p:nvPr>
        </p:nvSpPr>
        <p:spPr/>
        <p:txBody>
          <a:bodyPr/>
          <a:lstStyle/>
          <a:p>
            <a:r>
              <a:rPr lang="en-US" dirty="0"/>
              <a:t>Add Virtual Machines to the configured protection groups</a:t>
            </a:r>
          </a:p>
          <a:p>
            <a:pPr lvl="2"/>
            <a:r>
              <a:rPr lang="en-US" dirty="0"/>
              <a:t>Select Virtual Machine(s)</a:t>
            </a:r>
          </a:p>
          <a:p>
            <a:pPr lvl="2"/>
            <a:r>
              <a:rPr lang="en-US" dirty="0"/>
              <a:t>Specify Operating System</a:t>
            </a:r>
          </a:p>
          <a:p>
            <a:endParaRPr lang="en-US" dirty="0"/>
          </a:p>
          <a:p>
            <a:r>
              <a:rPr lang="en-US" dirty="0"/>
              <a:t>A VM can only be member of 1 protection group</a:t>
            </a:r>
          </a:p>
          <a:p>
            <a:pPr lvl="2"/>
            <a:r>
              <a:rPr lang="en-US" dirty="0"/>
              <a:t>Based on Protection Group Replication Start Time setting, VMs could get replicated immediately, consuming lots of bandwidth, taking time,… </a:t>
            </a:r>
          </a:p>
          <a:p>
            <a:endParaRPr lang="en-US" dirty="0"/>
          </a:p>
        </p:txBody>
      </p:sp>
      <p:pic>
        <p:nvPicPr>
          <p:cNvPr id="5" name="Picture 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49951" y="2198594"/>
            <a:ext cx="1817351" cy="1817351"/>
          </a:xfrm>
          <a:prstGeom prst="rect">
            <a:avLst/>
          </a:prstGeom>
        </p:spPr>
      </p:pic>
    </p:spTree>
    <p:extLst>
      <p:ext uri="{BB962C8B-B14F-4D97-AF65-F5344CB8AC3E}">
        <p14:creationId xmlns:p14="http://schemas.microsoft.com/office/powerpoint/2010/main" val="35951045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Enable protection for VMs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23" y="1112387"/>
            <a:ext cx="6096528" cy="544877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8006" y="4709502"/>
            <a:ext cx="9274344" cy="1615580"/>
          </a:xfrm>
          <a:prstGeom prst="rect">
            <a:avLst/>
          </a:prstGeom>
        </p:spPr>
      </p:pic>
    </p:spTree>
    <p:extLst>
      <p:ext uri="{BB962C8B-B14F-4D97-AF65-F5344CB8AC3E}">
        <p14:creationId xmlns:p14="http://schemas.microsoft.com/office/powerpoint/2010/main" val="40389854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7: Test Deployment</a:t>
            </a:r>
            <a:endParaRPr lang="en-US" dirty="0"/>
          </a:p>
        </p:txBody>
      </p:sp>
      <p:sp>
        <p:nvSpPr>
          <p:cNvPr id="4" name="Text Placeholder 3"/>
          <p:cNvSpPr>
            <a:spLocks noGrp="1"/>
          </p:cNvSpPr>
          <p:nvPr>
            <p:ph sz="quarter" idx="10"/>
          </p:nvPr>
        </p:nvSpPr>
        <p:spPr/>
        <p:txBody>
          <a:bodyPr/>
          <a:lstStyle/>
          <a:p>
            <a:r>
              <a:rPr lang="en-US" dirty="0"/>
              <a:t>Test Failover without Azure Network</a:t>
            </a:r>
          </a:p>
          <a:p>
            <a:pPr lvl="2"/>
            <a:r>
              <a:rPr lang="en-US" dirty="0"/>
              <a:t>Verifies a VM comes up in Azure, but it won’t be connected to any Azure Network </a:t>
            </a:r>
          </a:p>
          <a:p>
            <a:r>
              <a:rPr lang="en-US" dirty="0"/>
              <a:t>Test Failover with Azure Network</a:t>
            </a:r>
          </a:p>
          <a:p>
            <a:pPr lvl="2"/>
            <a:r>
              <a:rPr lang="en-US" dirty="0"/>
              <a:t>Verifies the entire replication comes up in Azure, making sure the VMs are connected to their specified Azure recovery network. </a:t>
            </a:r>
          </a:p>
          <a:p>
            <a:pPr lvl="2"/>
            <a:r>
              <a:rPr lang="en-US" dirty="0"/>
              <a:t>Requires configuration of a separate (isolated) Azure network </a:t>
            </a:r>
          </a:p>
          <a:p>
            <a:pPr marL="855348" lvl="2" indent="0">
              <a:buNone/>
            </a:pPr>
            <a:endParaRPr lang="en-US" dirty="0"/>
          </a:p>
          <a:p>
            <a:r>
              <a:rPr lang="en-US" dirty="0"/>
              <a:t>Verify Test Failover Process from “Jobs” tab</a:t>
            </a:r>
          </a:p>
          <a:p>
            <a:endParaRPr lang="en-US" dirty="0"/>
          </a:p>
        </p:txBody>
      </p:sp>
    </p:spTree>
    <p:extLst>
      <p:ext uri="{BB962C8B-B14F-4D97-AF65-F5344CB8AC3E}">
        <p14:creationId xmlns:p14="http://schemas.microsoft.com/office/powerpoint/2010/main" val="14221939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7: Test Deployment Process</a:t>
            </a:r>
            <a:endParaRPr lang="en-US" dirty="0"/>
          </a:p>
        </p:txBody>
      </p:sp>
      <p:sp>
        <p:nvSpPr>
          <p:cNvPr id="4" name="Text Placeholder 3"/>
          <p:cNvSpPr>
            <a:spLocks noGrp="1"/>
          </p:cNvSpPr>
          <p:nvPr>
            <p:ph sz="quarter" idx="10"/>
          </p:nvPr>
        </p:nvSpPr>
        <p:spPr/>
        <p:txBody>
          <a:bodyPr/>
          <a:lstStyle/>
          <a:p>
            <a:r>
              <a:rPr lang="en-US" dirty="0"/>
              <a:t>The following steps occur during the test process:</a:t>
            </a:r>
          </a:p>
          <a:p>
            <a:pPr lvl="2"/>
            <a:r>
              <a:rPr lang="en-US" dirty="0"/>
              <a:t>Prerequisites check for failover</a:t>
            </a:r>
          </a:p>
          <a:p>
            <a:pPr lvl="2"/>
            <a:r>
              <a:rPr lang="en-US" dirty="0"/>
              <a:t>Create test environment</a:t>
            </a:r>
          </a:p>
          <a:p>
            <a:pPr lvl="2"/>
            <a:r>
              <a:rPr lang="en-US" dirty="0"/>
              <a:t>Create test virtual machine</a:t>
            </a:r>
          </a:p>
          <a:p>
            <a:pPr lvl="2"/>
            <a:r>
              <a:rPr lang="en-US" dirty="0"/>
              <a:t>Preparing the virtual machine</a:t>
            </a:r>
          </a:p>
          <a:p>
            <a:pPr lvl="2"/>
            <a:r>
              <a:rPr lang="en-US" dirty="0"/>
              <a:t>Start the virtual machine</a:t>
            </a:r>
          </a:p>
          <a:p>
            <a:pPr lvl="2"/>
            <a:r>
              <a:rPr lang="en-US" dirty="0"/>
              <a:t>Complete testing</a:t>
            </a:r>
          </a:p>
          <a:p>
            <a:pPr lvl="2"/>
            <a:r>
              <a:rPr lang="en-US" dirty="0"/>
              <a:t>Clean up the test virtual machine</a:t>
            </a:r>
          </a:p>
          <a:p>
            <a:pPr lvl="2"/>
            <a:r>
              <a:rPr lang="en-US" dirty="0"/>
              <a:t>Clean up the test environment</a:t>
            </a:r>
          </a:p>
          <a:p>
            <a:pPr lvl="2"/>
            <a:r>
              <a:rPr lang="en-US" dirty="0"/>
              <a:t>Finalizing test failover</a:t>
            </a:r>
          </a:p>
          <a:p>
            <a:pPr marL="0" indent="0">
              <a:buNone/>
            </a:pPr>
            <a:endParaRPr lang="en-US" dirty="0"/>
          </a:p>
        </p:txBody>
      </p:sp>
      <p:sp>
        <p:nvSpPr>
          <p:cNvPr id="5" name="Rounded Rectangle 4"/>
          <p:cNvSpPr/>
          <p:nvPr/>
        </p:nvSpPr>
        <p:spPr bwMode="auto">
          <a:xfrm>
            <a:off x="8674443" y="3126259"/>
            <a:ext cx="2891481" cy="2421925"/>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Full test on a typical Windows VM takes only 15min</a:t>
            </a:r>
          </a:p>
        </p:txBody>
      </p:sp>
    </p:spTree>
    <p:extLst>
      <p:ext uri="{BB962C8B-B14F-4D97-AF65-F5344CB8AC3E}">
        <p14:creationId xmlns:p14="http://schemas.microsoft.com/office/powerpoint/2010/main" val="359221960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Test Failover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34" y="1319009"/>
            <a:ext cx="4601815" cy="53576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89" y="2752851"/>
            <a:ext cx="4580017" cy="2156647"/>
          </a:xfrm>
          <a:prstGeom prst="rect">
            <a:avLst/>
          </a:prstGeom>
        </p:spPr>
      </p:pic>
    </p:spTree>
    <p:extLst>
      <p:ext uri="{BB962C8B-B14F-4D97-AF65-F5344CB8AC3E}">
        <p14:creationId xmlns:p14="http://schemas.microsoft.com/office/powerpoint/2010/main" val="38093678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163" y="3201988"/>
            <a:ext cx="11653837" cy="747712"/>
          </a:xfrm>
        </p:spPr>
        <p:txBody>
          <a:bodyPr/>
          <a:lstStyle/>
          <a:p>
            <a:r>
              <a:rPr lang="en-GB" altLang="en-US">
                <a:solidFill>
                  <a:srgbClr val="FFFF00"/>
                </a:solidFill>
                <a:ea typeface="ＭＳ Ｐゴシック" pitchFamily="34" charset="-128"/>
                <a:cs typeface="Lucida Sans Unicode" panose="020B0602030504020204" pitchFamily="34" charset="0"/>
              </a:rPr>
              <a:t>How to stay calm when the lights go out…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8046" y="2383640"/>
            <a:ext cx="2391210" cy="238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1937" y="2457705"/>
            <a:ext cx="2389094" cy="239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0" y="3110351"/>
            <a:ext cx="7774840" cy="839349"/>
          </a:xfrm>
          <a:prstGeom prst="rect">
            <a:avLst/>
          </a:prstGeom>
        </p:spPr>
        <p:txBody>
          <a:bodyPr lIns="143391" tIns="89619" rIns="143391" bIns="89619"/>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buFont typeface="Wingdings" panose="05000000000000000000" pitchFamily="2" charset="2"/>
              <a:buNone/>
              <a:defRPr/>
            </a:pPr>
            <a:r>
              <a:rPr lang="en-GB" sz="3528" dirty="0">
                <a:gradFill>
                  <a:gsLst>
                    <a:gs pos="1250">
                      <a:srgbClr val="FFFFFF"/>
                    </a:gs>
                    <a:gs pos="100000">
                      <a:srgbClr val="FFFFFF"/>
                    </a:gs>
                  </a:gsLst>
                  <a:lin ang="5400000" scaled="0"/>
                </a:gradFill>
              </a:rPr>
              <a:t>No light…means…</a:t>
            </a:r>
            <a:br>
              <a:rPr lang="en-GB" sz="3528" dirty="0">
                <a:gradFill>
                  <a:gsLst>
                    <a:gs pos="1250">
                      <a:srgbClr val="FFFFFF"/>
                    </a:gs>
                    <a:gs pos="100000">
                      <a:srgbClr val="FFFFFF"/>
                    </a:gs>
                  </a:gsLst>
                  <a:lin ang="5400000" scaled="0"/>
                </a:gradFill>
              </a:rPr>
            </a:br>
            <a:br>
              <a:rPr lang="en-GB" sz="3528" dirty="0">
                <a:gradFill>
                  <a:gsLst>
                    <a:gs pos="1250">
                      <a:srgbClr val="FFFFFF"/>
                    </a:gs>
                    <a:gs pos="100000">
                      <a:srgbClr val="FFFFFF"/>
                    </a:gs>
                  </a:gsLst>
                  <a:lin ang="5400000" scaled="0"/>
                </a:gradFill>
              </a:rPr>
            </a:br>
            <a:r>
              <a:rPr lang="en-GB" sz="15329" dirty="0">
                <a:solidFill>
                  <a:srgbClr val="FF0000"/>
                </a:solidFill>
              </a:rPr>
              <a:t>Panic…</a:t>
            </a:r>
            <a:endParaRPr lang="en-GB" sz="3528" dirty="0">
              <a:solidFill>
                <a:srgbClr val="FF0000"/>
              </a:solidFill>
            </a:endParaRPr>
          </a:p>
        </p:txBody>
      </p:sp>
      <p:sp>
        <p:nvSpPr>
          <p:cNvPr id="9" name="Title 1"/>
          <p:cNvSpPr txBox="1">
            <a:spLocks/>
          </p:cNvSpPr>
          <p:nvPr/>
        </p:nvSpPr>
        <p:spPr>
          <a:xfrm>
            <a:off x="8308800" y="1039938"/>
            <a:ext cx="2912621" cy="1532550"/>
          </a:xfrm>
          <a:prstGeom prst="rect">
            <a:avLst/>
          </a:prstGeom>
        </p:spPr>
        <p:txBody>
          <a:bodyPr lIns="143391" tIns="89619" rIns="143391" bIns="89619"/>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buFont typeface="Wingdings" panose="05000000000000000000" pitchFamily="2" charset="2"/>
              <a:buNone/>
              <a:defRPr/>
            </a:pPr>
            <a:r>
              <a:rPr lang="en-GB" sz="5293" dirty="0">
                <a:gradFill>
                  <a:gsLst>
                    <a:gs pos="1250">
                      <a:srgbClr val="FFFFFF"/>
                    </a:gs>
                    <a:gs pos="100000">
                      <a:srgbClr val="FFFFFF"/>
                    </a:gs>
                  </a:gsLst>
                  <a:lin ang="5400000" scaled="0"/>
                </a:gradFill>
              </a:rPr>
              <a:t>Light switch…..</a:t>
            </a:r>
          </a:p>
        </p:txBody>
      </p:sp>
      <p:sp>
        <p:nvSpPr>
          <p:cNvPr id="11" name="Rectangle 10"/>
          <p:cNvSpPr/>
          <p:nvPr/>
        </p:nvSpPr>
        <p:spPr>
          <a:xfrm>
            <a:off x="8322154" y="2775123"/>
            <a:ext cx="2987955" cy="1721369"/>
          </a:xfrm>
          <a:prstGeom prst="rect">
            <a:avLst/>
          </a:prstGeom>
        </p:spPr>
        <p:txBody>
          <a:bodyPr>
            <a:spAutoFit/>
          </a:bodyPr>
          <a:lstStyle/>
          <a:p>
            <a:pPr algn="r" defTabSz="914209">
              <a:spcBef>
                <a:spcPct val="20000"/>
              </a:spcBef>
              <a:defRPr/>
            </a:pPr>
            <a:r>
              <a:rPr lang="en-GB" sz="5293"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Turn on….</a:t>
            </a:r>
          </a:p>
        </p:txBody>
      </p:sp>
      <p:pic>
        <p:nvPicPr>
          <p:cNvPr id="10" name="Picture 9"/>
          <p:cNvPicPr>
            <a:picLocks noChangeAspect="1"/>
          </p:cNvPicPr>
          <p:nvPr/>
        </p:nvPicPr>
        <p:blipFill>
          <a:blip r:embed="rId2">
            <a:duotone>
              <a:prstClr val="black"/>
              <a:srgbClr val="FFC000">
                <a:tint val="45000"/>
                <a:satMod val="400000"/>
              </a:srgbClr>
            </a:duotone>
            <a:extLst>
              <a:ext uri="{28A0092B-C50C-407E-A947-70E740481C1C}">
                <a14:useLocalDpi xmlns:a14="http://schemas.microsoft.com/office/drawing/2010/main" val="0"/>
              </a:ext>
            </a:extLst>
          </a:blip>
          <a:srcRect/>
          <a:stretch>
            <a:fillRect/>
          </a:stretch>
        </p:blipFill>
        <p:spPr bwMode="auto">
          <a:xfrm>
            <a:off x="3108046" y="2381296"/>
            <a:ext cx="2391210" cy="238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462259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4" presetClass="path" presetSubtype="0" accel="50000" decel="50000" fill="hold" grpId="0" nodeType="clickEffect">
                                  <p:stCondLst>
                                    <p:cond delay="0"/>
                                  </p:stCondLst>
                                  <p:childTnLst>
                                    <p:animMotion origin="layout" path="M 0 -2.7054E-6 L 0 -0.43577 " pathEditMode="relative" rAng="0" ptsTypes="AA">
                                      <p:cBhvr>
                                        <p:cTn id="6" dur="2000" fill="hold"/>
                                        <p:tgtEl>
                                          <p:spTgt spid="2"/>
                                        </p:tgtEl>
                                        <p:attrNameLst>
                                          <p:attrName>ppt_x</p:attrName>
                                          <p:attrName>ppt_y</p:attrName>
                                        </p:attrNameLst>
                                      </p:cBhvr>
                                      <p:rCtr x="0" y="-21788"/>
                                    </p:animMotion>
                                  </p:childTnLst>
                                </p:cTn>
                              </p:par>
                            </p:childTnLst>
                          </p:cTn>
                        </p:par>
                        <p:par>
                          <p:cTn id="7" fill="hold" nodeType="afterGroup">
                            <p:stCondLst>
                              <p:cond delay="200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Test Failover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84" y="1011754"/>
            <a:ext cx="8878069" cy="17603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972" y="2765705"/>
            <a:ext cx="7529212" cy="4092295"/>
          </a:xfrm>
          <a:prstGeom prst="rect">
            <a:avLst/>
          </a:prstGeom>
        </p:spPr>
      </p:pic>
    </p:spTree>
    <p:extLst>
      <p:ext uri="{BB962C8B-B14F-4D97-AF65-F5344CB8AC3E}">
        <p14:creationId xmlns:p14="http://schemas.microsoft.com/office/powerpoint/2010/main" val="325422207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Test Failover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8" y="1109746"/>
            <a:ext cx="3669582" cy="30118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601" y="2143095"/>
            <a:ext cx="7734970" cy="4252328"/>
          </a:xfrm>
          <a:prstGeom prst="rect">
            <a:avLst/>
          </a:prstGeom>
        </p:spPr>
      </p:pic>
    </p:spTree>
    <p:extLst>
      <p:ext uri="{BB962C8B-B14F-4D97-AF65-F5344CB8AC3E}">
        <p14:creationId xmlns:p14="http://schemas.microsoft.com/office/powerpoint/2010/main" val="17856905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That’s all folks </a:t>
            </a:r>
            <a:r>
              <a:rPr lang="en-US" dirty="0">
                <a:sym typeface="Wingdings" panose="05000000000000000000" pitchFamily="2" charset="2"/>
              </a:rPr>
              <a:t></a:t>
            </a:r>
            <a:endParaRPr lang="nl-BE" dirty="0"/>
          </a:p>
        </p:txBody>
      </p:sp>
      <p:sp>
        <p:nvSpPr>
          <p:cNvPr id="4" name="Content Placeholder 3"/>
          <p:cNvSpPr>
            <a:spLocks noGrp="1"/>
          </p:cNvSpPr>
          <p:nvPr>
            <p:ph sz="quarter" idx="10"/>
          </p:nvPr>
        </p:nvSpPr>
        <p:spPr>
          <a:xfrm>
            <a:off x="268288" y="1398397"/>
            <a:ext cx="11542503" cy="4555093"/>
          </a:xfrm>
        </p:spPr>
        <p:txBody>
          <a:bodyPr/>
          <a:lstStyle/>
          <a:p>
            <a:r>
              <a:rPr lang="en-US" dirty="0"/>
              <a:t>Same process in Azure Resource Manager (see demo)</a:t>
            </a:r>
          </a:p>
          <a:p>
            <a:r>
              <a:rPr lang="en-US" dirty="0"/>
              <a:t>1</a:t>
            </a:r>
            <a:r>
              <a:rPr lang="en-US" baseline="30000" dirty="0"/>
              <a:t>st</a:t>
            </a:r>
            <a:r>
              <a:rPr lang="en-US" dirty="0"/>
              <a:t> configuration takes about 1 hour (*)</a:t>
            </a:r>
          </a:p>
          <a:p>
            <a:r>
              <a:rPr lang="en-US" dirty="0"/>
              <a:t>Replication of VMs depends on bandwidth on both ends (bandwidth estimator tool available)</a:t>
            </a:r>
          </a:p>
          <a:p>
            <a:pPr marL="0" indent="0">
              <a:buNone/>
            </a:pPr>
            <a:endParaRPr lang="en-US" dirty="0"/>
          </a:p>
          <a:p>
            <a:r>
              <a:rPr lang="en-US" dirty="0"/>
              <a:t>(*)Not including specific recovery plan scripting</a:t>
            </a:r>
            <a:endParaRPr lang="nl-BE" dirty="0"/>
          </a:p>
        </p:txBody>
      </p:sp>
    </p:spTree>
    <p:extLst>
      <p:ext uri="{BB962C8B-B14F-4D97-AF65-F5344CB8AC3E}">
        <p14:creationId xmlns:p14="http://schemas.microsoft.com/office/powerpoint/2010/main" val="18939338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nl-BE" dirty="0"/>
          </a:p>
        </p:txBody>
      </p:sp>
      <p:sp>
        <p:nvSpPr>
          <p:cNvPr id="5" name="Text Placeholder 4"/>
          <p:cNvSpPr>
            <a:spLocks noGrp="1"/>
          </p:cNvSpPr>
          <p:nvPr>
            <p:ph type="body" sz="quarter" idx="14"/>
          </p:nvPr>
        </p:nvSpPr>
        <p:spPr/>
        <p:txBody>
          <a:bodyPr/>
          <a:lstStyle/>
          <a:p>
            <a:r>
              <a:rPr lang="en-US" dirty="0"/>
              <a:t>Hyper-V / SCVMM failover configuration walkthrough</a:t>
            </a:r>
            <a:endParaRPr lang="nl-BE" dirty="0"/>
          </a:p>
        </p:txBody>
      </p:sp>
    </p:spTree>
    <p:extLst>
      <p:ext uri="{BB962C8B-B14F-4D97-AF65-F5344CB8AC3E}">
        <p14:creationId xmlns:p14="http://schemas.microsoft.com/office/powerpoint/2010/main" val="413551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01786" y="2350919"/>
            <a:ext cx="10859683" cy="3318797"/>
          </a:xfrm>
        </p:spPr>
        <p:txBody>
          <a:bodyPr/>
          <a:lstStyle/>
          <a:p>
            <a:r>
              <a:rPr lang="en-US" dirty="0">
                <a:solidFill>
                  <a:schemeClr val="tx1"/>
                </a:solidFill>
              </a:rPr>
              <a:t>VMware / Physical / Amazon AWS Azure Site Recovery </a:t>
            </a:r>
            <a:br>
              <a:rPr lang="en-US" dirty="0">
                <a:solidFill>
                  <a:schemeClr val="tx1"/>
                </a:solidFill>
              </a:rPr>
            </a:br>
            <a:r>
              <a:rPr lang="en-US" dirty="0">
                <a:solidFill>
                  <a:schemeClr val="tx1"/>
                </a:solidFill>
              </a:rPr>
              <a:t>Configuration – Step by Step</a:t>
            </a:r>
            <a:endParaRPr lang="nl-BE" dirty="0">
              <a:solidFill>
                <a:schemeClr val="tx1"/>
              </a:solidFill>
            </a:endParaRPr>
          </a:p>
        </p:txBody>
      </p:sp>
    </p:spTree>
    <p:extLst>
      <p:ext uri="{BB962C8B-B14F-4D97-AF65-F5344CB8AC3E}">
        <p14:creationId xmlns:p14="http://schemas.microsoft.com/office/powerpoint/2010/main" val="1940862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ASR for VMware / Physical / AWS</a:t>
            </a:r>
            <a:endParaRPr lang="nl-BE" dirty="0"/>
          </a:p>
        </p:txBody>
      </p:sp>
      <p:graphicFrame>
        <p:nvGraphicFramePr>
          <p:cNvPr id="4" name="Content Placeholder 5"/>
          <p:cNvGraphicFramePr>
            <a:graphicFrameLocks/>
          </p:cNvGraphicFramePr>
          <p:nvPr>
            <p:extLst/>
          </p:nvPr>
        </p:nvGraphicFramePr>
        <p:xfrm>
          <a:off x="323851" y="1376103"/>
          <a:ext cx="11542712" cy="4596384"/>
        </p:xfrm>
        <a:graphic>
          <a:graphicData uri="http://schemas.openxmlformats.org/drawingml/2006/table">
            <a:tbl>
              <a:tblPr firstRow="1" bandRow="1">
                <a:tableStyleId>{93296810-A885-4BE3-A3E7-6D5BEEA58F35}</a:tableStyleId>
              </a:tblPr>
              <a:tblGrid>
                <a:gridCol w="3861502">
                  <a:extLst>
                    <a:ext uri="{9D8B030D-6E8A-4147-A177-3AD203B41FA5}">
                      <a16:colId xmlns:a16="http://schemas.microsoft.com/office/drawing/2014/main" val="3995415720"/>
                    </a:ext>
                  </a:extLst>
                </a:gridCol>
                <a:gridCol w="7681210">
                  <a:extLst>
                    <a:ext uri="{9D8B030D-6E8A-4147-A177-3AD203B41FA5}">
                      <a16:colId xmlns:a16="http://schemas.microsoft.com/office/drawing/2014/main" val="4030337351"/>
                    </a:ext>
                  </a:extLst>
                </a:gridCol>
              </a:tblGrid>
              <a:tr h="370840">
                <a:tc>
                  <a:txBody>
                    <a:bodyPr/>
                    <a:lstStyle/>
                    <a:p>
                      <a:r>
                        <a:rPr lang="en-US" dirty="0"/>
                        <a:t>Configuration</a:t>
                      </a:r>
                      <a:r>
                        <a:rPr lang="en-US" baseline="0" dirty="0"/>
                        <a:t> Step</a:t>
                      </a:r>
                      <a:endParaRPr lang="nl-BE" dirty="0"/>
                    </a:p>
                  </a:txBody>
                  <a:tcPr/>
                </a:tc>
                <a:tc>
                  <a:txBody>
                    <a:bodyPr/>
                    <a:lstStyle/>
                    <a:p>
                      <a:r>
                        <a:rPr lang="en-US" dirty="0"/>
                        <a:t>Description</a:t>
                      </a:r>
                      <a:endParaRPr lang="nl-BE" dirty="0"/>
                    </a:p>
                  </a:txBody>
                  <a:tcPr/>
                </a:tc>
                <a:extLst>
                  <a:ext uri="{0D108BD9-81ED-4DB2-BD59-A6C34878D82A}">
                    <a16:rowId xmlns:a16="http://schemas.microsoft.com/office/drawing/2014/main" val="1068316293"/>
                  </a:ext>
                </a:extLst>
              </a:tr>
              <a:tr h="370840">
                <a:tc>
                  <a:txBody>
                    <a:bodyPr/>
                    <a:lstStyle/>
                    <a:p>
                      <a:r>
                        <a:rPr lang="en-US" dirty="0"/>
                        <a:t>1. Configure ASR Vault</a:t>
                      </a:r>
                      <a:endParaRPr lang="nl-BE" dirty="0"/>
                    </a:p>
                  </a:txBody>
                  <a:tcPr/>
                </a:tc>
                <a:tc>
                  <a:txBody>
                    <a:bodyPr/>
                    <a:lstStyle/>
                    <a:p>
                      <a:r>
                        <a:rPr lang="en-US" dirty="0"/>
                        <a:t>Create the ASR Security Vault configuration + download Vault registration</a:t>
                      </a:r>
                      <a:r>
                        <a:rPr lang="en-US" baseline="0" dirty="0"/>
                        <a:t> Key</a:t>
                      </a:r>
                      <a:endParaRPr lang="nl-BE" dirty="0"/>
                    </a:p>
                  </a:txBody>
                  <a:tcPr/>
                </a:tc>
                <a:extLst>
                  <a:ext uri="{0D108BD9-81ED-4DB2-BD59-A6C34878D82A}">
                    <a16:rowId xmlns:a16="http://schemas.microsoft.com/office/drawing/2014/main" val="2617955816"/>
                  </a:ext>
                </a:extLst>
              </a:tr>
              <a:tr h="370840">
                <a:tc>
                  <a:txBody>
                    <a:bodyPr/>
                    <a:lstStyle/>
                    <a:p>
                      <a:r>
                        <a:rPr lang="en-US" dirty="0"/>
                        <a:t>2. Prepare on-premises infrastructure </a:t>
                      </a:r>
                      <a:endParaRPr lang="nl-BE" dirty="0"/>
                    </a:p>
                  </a:txBody>
                  <a:tcPr/>
                </a:tc>
                <a:tc>
                  <a:txBody>
                    <a:bodyPr/>
                    <a:lstStyle/>
                    <a:p>
                      <a:r>
                        <a:rPr lang="en-US" dirty="0"/>
                        <a:t>Download and install ASR Configuration Server and Process Server in</a:t>
                      </a:r>
                      <a:r>
                        <a:rPr lang="en-US" baseline="0" dirty="0"/>
                        <a:t> VMware infra</a:t>
                      </a:r>
                      <a:endParaRPr lang="nl-BE" dirty="0"/>
                    </a:p>
                  </a:txBody>
                  <a:tcPr/>
                </a:tc>
                <a:extLst>
                  <a:ext uri="{0D108BD9-81ED-4DB2-BD59-A6C34878D82A}">
                    <a16:rowId xmlns:a16="http://schemas.microsoft.com/office/drawing/2014/main" val="3131519345"/>
                  </a:ext>
                </a:extLst>
              </a:tr>
              <a:tr h="370840">
                <a:tc>
                  <a:txBody>
                    <a:bodyPr/>
                    <a:lstStyle/>
                    <a:p>
                      <a:r>
                        <a:rPr lang="en-US" dirty="0"/>
                        <a:t>3. Create Azure Storage Account</a:t>
                      </a:r>
                      <a:endParaRPr lang="nl-BE" dirty="0"/>
                    </a:p>
                  </a:txBody>
                  <a:tcPr/>
                </a:tc>
                <a:tc>
                  <a:txBody>
                    <a:bodyPr/>
                    <a:lstStyle/>
                    <a:p>
                      <a:r>
                        <a:rPr lang="en-US" dirty="0"/>
                        <a:t>Create Azure Storage Account for ASR</a:t>
                      </a:r>
                      <a:endParaRPr lang="nl-BE" dirty="0"/>
                    </a:p>
                  </a:txBody>
                  <a:tcPr/>
                </a:tc>
                <a:extLst>
                  <a:ext uri="{0D108BD9-81ED-4DB2-BD59-A6C34878D82A}">
                    <a16:rowId xmlns:a16="http://schemas.microsoft.com/office/drawing/2014/main" val="1847162558"/>
                  </a:ext>
                </a:extLst>
              </a:tr>
              <a:tr h="370840">
                <a:tc>
                  <a:txBody>
                    <a:bodyPr/>
                    <a:lstStyle/>
                    <a:p>
                      <a:r>
                        <a:rPr lang="en-US" dirty="0"/>
                        <a:t>4. Configure Cloud Protection</a:t>
                      </a:r>
                      <a:endParaRPr lang="nl-BE" dirty="0"/>
                    </a:p>
                  </a:txBody>
                  <a:tcPr/>
                </a:tc>
                <a:tc>
                  <a:txBody>
                    <a:bodyPr/>
                    <a:lstStyle/>
                    <a:p>
                      <a:r>
                        <a:rPr lang="en-US" dirty="0"/>
                        <a:t>Add VMware</a:t>
                      </a:r>
                      <a:r>
                        <a:rPr lang="en-US" baseline="0" dirty="0"/>
                        <a:t> </a:t>
                      </a:r>
                      <a:r>
                        <a:rPr lang="en-US" baseline="0" dirty="0" err="1"/>
                        <a:t>vCenter</a:t>
                      </a:r>
                      <a:r>
                        <a:rPr lang="en-US" baseline="0" dirty="0"/>
                        <a:t> Servers to Azure ASR</a:t>
                      </a:r>
                      <a:endParaRPr lang="nl-BE" dirty="0"/>
                    </a:p>
                  </a:txBody>
                  <a:tcPr/>
                </a:tc>
                <a:extLst>
                  <a:ext uri="{0D108BD9-81ED-4DB2-BD59-A6C34878D82A}">
                    <a16:rowId xmlns:a16="http://schemas.microsoft.com/office/drawing/2014/main" val="2483796518"/>
                  </a:ext>
                </a:extLst>
              </a:tr>
              <a:tr h="370840">
                <a:tc>
                  <a:txBody>
                    <a:bodyPr/>
                    <a:lstStyle/>
                    <a:p>
                      <a:r>
                        <a:rPr lang="en-US" dirty="0"/>
                        <a:t>5. Map Networks</a:t>
                      </a:r>
                      <a:endParaRPr lang="nl-BE" dirty="0"/>
                    </a:p>
                  </a:txBody>
                  <a:tcPr/>
                </a:tc>
                <a:tc>
                  <a:txBody>
                    <a:bodyPr/>
                    <a:lstStyle/>
                    <a:p>
                      <a:r>
                        <a:rPr lang="en-US" dirty="0"/>
                        <a:t>Map on-premises network to Azure </a:t>
                      </a:r>
                      <a:r>
                        <a:rPr lang="en-US" dirty="0" err="1"/>
                        <a:t>VNets</a:t>
                      </a:r>
                      <a:endParaRPr lang="nl-BE" dirty="0"/>
                    </a:p>
                  </a:txBody>
                  <a:tcPr/>
                </a:tc>
                <a:extLst>
                  <a:ext uri="{0D108BD9-81ED-4DB2-BD59-A6C34878D82A}">
                    <a16:rowId xmlns:a16="http://schemas.microsoft.com/office/drawing/2014/main" val="378077854"/>
                  </a:ext>
                </a:extLst>
              </a:tr>
              <a:tr h="370840">
                <a:tc>
                  <a:txBody>
                    <a:bodyPr/>
                    <a:lstStyle/>
                    <a:p>
                      <a:r>
                        <a:rPr lang="en-US" dirty="0"/>
                        <a:t>6. Enable Protection for VMs</a:t>
                      </a:r>
                      <a:endParaRPr lang="nl-BE" dirty="0"/>
                    </a:p>
                  </a:txBody>
                  <a:tcPr/>
                </a:tc>
                <a:tc>
                  <a:txBody>
                    <a:bodyPr/>
                    <a:lstStyle/>
                    <a:p>
                      <a:r>
                        <a:rPr lang="en-US" dirty="0"/>
                        <a:t>Create ASR protection group + enable protection for VMs</a:t>
                      </a:r>
                      <a:endParaRPr lang="nl-BE" dirty="0"/>
                    </a:p>
                  </a:txBody>
                  <a:tcPr/>
                </a:tc>
                <a:extLst>
                  <a:ext uri="{0D108BD9-81ED-4DB2-BD59-A6C34878D82A}">
                    <a16:rowId xmlns:a16="http://schemas.microsoft.com/office/drawing/2014/main" val="176253610"/>
                  </a:ext>
                </a:extLst>
              </a:tr>
              <a:tr h="370840">
                <a:tc>
                  <a:txBody>
                    <a:bodyPr/>
                    <a:lstStyle/>
                    <a:p>
                      <a:r>
                        <a:rPr lang="en-US" dirty="0"/>
                        <a:t>7. Configure</a:t>
                      </a:r>
                      <a:r>
                        <a:rPr lang="en-US" baseline="0" dirty="0"/>
                        <a:t> Recovery Plans</a:t>
                      </a:r>
                      <a:endParaRPr lang="nl-BE" dirty="0"/>
                    </a:p>
                  </a:txBody>
                  <a:tcPr/>
                </a:tc>
                <a:tc>
                  <a:txBody>
                    <a:bodyPr/>
                    <a:lstStyle/>
                    <a:p>
                      <a:r>
                        <a:rPr lang="en-US" dirty="0"/>
                        <a:t>Configure</a:t>
                      </a:r>
                      <a:r>
                        <a:rPr lang="en-US" baseline="0" dirty="0"/>
                        <a:t> Recovery Plans with detailed steps (scripts / automation)</a:t>
                      </a:r>
                      <a:endParaRPr lang="nl-BE" dirty="0"/>
                    </a:p>
                  </a:txBody>
                  <a:tcPr/>
                </a:tc>
                <a:extLst>
                  <a:ext uri="{0D108BD9-81ED-4DB2-BD59-A6C34878D82A}">
                    <a16:rowId xmlns:a16="http://schemas.microsoft.com/office/drawing/2014/main" val="2484895239"/>
                  </a:ext>
                </a:extLst>
              </a:tr>
              <a:tr h="370840">
                <a:tc>
                  <a:txBody>
                    <a:bodyPr/>
                    <a:lstStyle/>
                    <a:p>
                      <a:r>
                        <a:rPr lang="en-US" dirty="0"/>
                        <a:t>8. Perform Test Failover</a:t>
                      </a:r>
                      <a:endParaRPr lang="nl-BE" dirty="0"/>
                    </a:p>
                  </a:txBody>
                  <a:tcPr/>
                </a:tc>
                <a:tc>
                  <a:txBody>
                    <a:bodyPr/>
                    <a:lstStyle/>
                    <a:p>
                      <a:r>
                        <a:rPr lang="en-US" dirty="0"/>
                        <a:t>Run a test failover to verify Recovery Plans are complete</a:t>
                      </a:r>
                      <a:endParaRPr lang="nl-BE" dirty="0"/>
                    </a:p>
                  </a:txBody>
                  <a:tcPr/>
                </a:tc>
                <a:extLst>
                  <a:ext uri="{0D108BD9-81ED-4DB2-BD59-A6C34878D82A}">
                    <a16:rowId xmlns:a16="http://schemas.microsoft.com/office/drawing/2014/main" val="1967062273"/>
                  </a:ext>
                </a:extLst>
              </a:tr>
              <a:tr h="370840">
                <a:tc>
                  <a:txBody>
                    <a:bodyPr/>
                    <a:lstStyle/>
                    <a:p>
                      <a:r>
                        <a:rPr lang="en-US" dirty="0"/>
                        <a:t>9. Perform DR simulation</a:t>
                      </a:r>
                      <a:endParaRPr lang="nl-BE" dirty="0"/>
                    </a:p>
                  </a:txBody>
                  <a:tcPr/>
                </a:tc>
                <a:tc>
                  <a:txBody>
                    <a:bodyPr/>
                    <a:lstStyle/>
                    <a:p>
                      <a:r>
                        <a:rPr lang="en-US" dirty="0"/>
                        <a:t>Run through a full DR</a:t>
                      </a:r>
                      <a:r>
                        <a:rPr lang="en-US" baseline="0" dirty="0"/>
                        <a:t> simulation (planned / unplanned failover)</a:t>
                      </a:r>
                      <a:endParaRPr lang="nl-BE" dirty="0"/>
                    </a:p>
                  </a:txBody>
                  <a:tcPr/>
                </a:tc>
                <a:extLst>
                  <a:ext uri="{0D108BD9-81ED-4DB2-BD59-A6C34878D82A}">
                    <a16:rowId xmlns:a16="http://schemas.microsoft.com/office/drawing/2014/main" val="3812555542"/>
                  </a:ext>
                </a:extLst>
              </a:tr>
              <a:tr h="370840">
                <a:tc>
                  <a:txBody>
                    <a:bodyPr/>
                    <a:lstStyle/>
                    <a:p>
                      <a:r>
                        <a:rPr lang="en-US" dirty="0"/>
                        <a:t>10. Update DR documentation</a:t>
                      </a:r>
                      <a:endParaRPr lang="nl-BE" dirty="0"/>
                    </a:p>
                  </a:txBody>
                  <a:tcPr/>
                </a:tc>
                <a:tc>
                  <a:txBody>
                    <a:bodyPr/>
                    <a:lstStyle/>
                    <a:p>
                      <a:r>
                        <a:rPr lang="en-US" dirty="0"/>
                        <a:t>Update DR documentation with observations </a:t>
                      </a:r>
                      <a:endParaRPr lang="nl-BE" dirty="0"/>
                    </a:p>
                  </a:txBody>
                  <a:tcPr/>
                </a:tc>
                <a:extLst>
                  <a:ext uri="{0D108BD9-81ED-4DB2-BD59-A6C34878D82A}">
                    <a16:rowId xmlns:a16="http://schemas.microsoft.com/office/drawing/2014/main" val="2001436016"/>
                  </a:ext>
                </a:extLst>
              </a:tr>
            </a:tbl>
          </a:graphicData>
        </a:graphic>
      </p:graphicFrame>
    </p:spTree>
    <p:extLst>
      <p:ext uri="{BB962C8B-B14F-4D97-AF65-F5344CB8AC3E}">
        <p14:creationId xmlns:p14="http://schemas.microsoft.com/office/powerpoint/2010/main" val="17730018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1: Create Recovery Vault</a:t>
            </a:r>
            <a:endParaRPr lang="en-US" dirty="0"/>
          </a:p>
        </p:txBody>
      </p:sp>
      <p:sp>
        <p:nvSpPr>
          <p:cNvPr id="5" name="Text Placeholder 4"/>
          <p:cNvSpPr>
            <a:spLocks noGrp="1"/>
          </p:cNvSpPr>
          <p:nvPr>
            <p:ph sz="quarter" idx="10"/>
          </p:nvPr>
        </p:nvSpPr>
        <p:spPr/>
        <p:txBody>
          <a:bodyPr/>
          <a:lstStyle/>
          <a:p>
            <a:r>
              <a:rPr lang="en-US" dirty="0"/>
              <a:t>Create Azure Recovery Services Vault</a:t>
            </a:r>
          </a:p>
          <a:p>
            <a:r>
              <a:rPr lang="en-US" dirty="0"/>
              <a:t>Configure Site Recovery Vault</a:t>
            </a:r>
          </a:p>
          <a:p>
            <a:r>
              <a:rPr lang="en-US" dirty="0"/>
              <a:t>Configure Management Certificate</a:t>
            </a:r>
          </a:p>
          <a:p>
            <a:r>
              <a:rPr lang="en-US" dirty="0"/>
              <a:t>Specify Source and Target environments</a:t>
            </a:r>
          </a:p>
          <a:p>
            <a:endParaRPr lang="en-US" dirty="0"/>
          </a:p>
          <a:p>
            <a:pPr marL="0" indent="0">
              <a:buNone/>
            </a:pPr>
            <a:r>
              <a:rPr lang="en-US" dirty="0"/>
              <a:t>=&gt; Quick Start Wizard</a:t>
            </a:r>
          </a:p>
          <a:p>
            <a:pPr marL="0" indent="0">
              <a:buNone/>
            </a:pPr>
            <a:endParaRPr lang="en-US" dirty="0"/>
          </a:p>
        </p:txBody>
      </p:sp>
      <p:pic>
        <p:nvPicPr>
          <p:cNvPr id="6" name="Picture 5"/>
          <p:cNvPicPr>
            <a:picLocks noChangeAspect="1"/>
          </p:cNvPicPr>
          <p:nvPr/>
        </p:nvPicPr>
        <p:blipFill>
          <a:blip r:embed="rId3"/>
          <a:stretch>
            <a:fillRect/>
          </a:stretch>
        </p:blipFill>
        <p:spPr>
          <a:xfrm>
            <a:off x="4512984" y="5317622"/>
            <a:ext cx="7392041" cy="1493649"/>
          </a:xfrm>
          <a:prstGeom prst="rect">
            <a:avLst/>
          </a:prstGeom>
        </p:spPr>
      </p:pic>
    </p:spTree>
    <p:extLst>
      <p:ext uri="{BB962C8B-B14F-4D97-AF65-F5344CB8AC3E}">
        <p14:creationId xmlns:p14="http://schemas.microsoft.com/office/powerpoint/2010/main" val="5836806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1504771"/>
          </a:xfrm>
        </p:spPr>
        <p:txBody>
          <a:bodyPr/>
          <a:lstStyle/>
          <a:p>
            <a:r>
              <a:rPr lang="en-GB" sz="4800" dirty="0"/>
              <a:t>Step 2 : Set Up the Configuration Server</a:t>
            </a:r>
            <a:br>
              <a:rPr lang="en-GB" sz="4800" dirty="0"/>
            </a:br>
            <a:endParaRPr lang="en-US" sz="4800" dirty="0"/>
          </a:p>
        </p:txBody>
      </p:sp>
      <p:sp>
        <p:nvSpPr>
          <p:cNvPr id="4" name="Text Placeholder 3"/>
          <p:cNvSpPr>
            <a:spLocks noGrp="1"/>
          </p:cNvSpPr>
          <p:nvPr>
            <p:ph type="body" sz="quarter" idx="10"/>
          </p:nvPr>
        </p:nvSpPr>
        <p:spPr>
          <a:xfrm>
            <a:off x="519248" y="1163594"/>
            <a:ext cx="11151917" cy="5995487"/>
          </a:xfrm>
        </p:spPr>
        <p:txBody>
          <a:bodyPr/>
          <a:lstStyle/>
          <a:p>
            <a:pPr>
              <a:buFont typeface="Arial" panose="020B0604020202020204" pitchFamily="34" charset="0"/>
              <a:buChar char="•"/>
            </a:pPr>
            <a:r>
              <a:rPr lang="en-US" dirty="0"/>
              <a:t>This server will store all ASR configuration settings</a:t>
            </a:r>
          </a:p>
          <a:p>
            <a:pPr>
              <a:buFont typeface="Arial" panose="020B0604020202020204" pitchFamily="34" charset="0"/>
              <a:buChar char="•"/>
            </a:pPr>
            <a:r>
              <a:rPr lang="en-US" dirty="0"/>
              <a:t>Server must be set up on-premises</a:t>
            </a:r>
          </a:p>
          <a:p>
            <a:pPr>
              <a:buFont typeface="Arial" panose="020B0604020202020204" pitchFamily="34" charset="0"/>
              <a:buChar char="•"/>
            </a:pPr>
            <a:r>
              <a:rPr lang="en-US" dirty="0"/>
              <a:t>Requires the following parameters:</a:t>
            </a:r>
          </a:p>
          <a:p>
            <a:pPr lvl="2">
              <a:buFont typeface="Wingdings" panose="05000000000000000000" pitchFamily="2" charset="2"/>
              <a:buChar char="§"/>
            </a:pPr>
            <a:r>
              <a:rPr lang="en-US" dirty="0"/>
              <a:t>Unique Virtual Machine name</a:t>
            </a:r>
          </a:p>
          <a:p>
            <a:pPr lvl="2">
              <a:buFont typeface="Wingdings" panose="05000000000000000000" pitchFamily="2" charset="2"/>
              <a:buChar char="§"/>
            </a:pPr>
            <a:r>
              <a:rPr lang="en-US" dirty="0"/>
              <a:t>Admin credentials for this server</a:t>
            </a:r>
          </a:p>
          <a:p>
            <a:pPr lvl="2">
              <a:buFont typeface="Wingdings" panose="05000000000000000000" pitchFamily="2" charset="2"/>
              <a:buChar char="§"/>
            </a:pPr>
            <a:r>
              <a:rPr lang="en-US" dirty="0"/>
              <a:t>How the connection between Azure and the source environment will occur (public internet or through VPN/ExpressRoute)</a:t>
            </a:r>
          </a:p>
          <a:p>
            <a:pPr lvl="2">
              <a:buFont typeface="Wingdings" panose="05000000000000000000" pitchFamily="2" charset="2"/>
              <a:buChar char="§"/>
            </a:pPr>
            <a:r>
              <a:rPr lang="en-US" dirty="0"/>
              <a:t>Azure network and IP Address information</a:t>
            </a:r>
          </a:p>
          <a:p>
            <a:endParaRPr lang="en-US" dirty="0"/>
          </a:p>
        </p:txBody>
      </p:sp>
    </p:spTree>
    <p:extLst>
      <p:ext uri="{BB962C8B-B14F-4D97-AF65-F5344CB8AC3E}">
        <p14:creationId xmlns:p14="http://schemas.microsoft.com/office/powerpoint/2010/main" val="16072697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2418867"/>
          </a:xfrm>
        </p:spPr>
        <p:txBody>
          <a:bodyPr/>
          <a:lstStyle/>
          <a:p>
            <a:r>
              <a:rPr lang="en-GB" sz="6000" dirty="0"/>
              <a:t>Step 2 : Set Up the Configuration Server</a:t>
            </a:r>
            <a:br>
              <a:rPr lang="en-GB" sz="6000" dirty="0"/>
            </a:br>
            <a:endParaRPr lang="en-US" dirty="0"/>
          </a:p>
        </p:txBody>
      </p:sp>
      <p:pic>
        <p:nvPicPr>
          <p:cNvPr id="4" name="Picture 3"/>
          <p:cNvPicPr>
            <a:picLocks noChangeAspect="1"/>
          </p:cNvPicPr>
          <p:nvPr/>
        </p:nvPicPr>
        <p:blipFill>
          <a:blip r:embed="rId3"/>
          <a:stretch>
            <a:fillRect/>
          </a:stretch>
        </p:blipFill>
        <p:spPr>
          <a:xfrm>
            <a:off x="519249" y="2191207"/>
            <a:ext cx="4808637" cy="3711262"/>
          </a:xfrm>
          <a:prstGeom prst="rect">
            <a:avLst/>
          </a:prstGeom>
        </p:spPr>
      </p:pic>
      <p:pic>
        <p:nvPicPr>
          <p:cNvPr id="5" name="Picture 4"/>
          <p:cNvPicPr>
            <a:picLocks noChangeAspect="1"/>
          </p:cNvPicPr>
          <p:nvPr/>
        </p:nvPicPr>
        <p:blipFill>
          <a:blip r:embed="rId4"/>
          <a:stretch>
            <a:fillRect/>
          </a:stretch>
        </p:blipFill>
        <p:spPr>
          <a:xfrm>
            <a:off x="6095207" y="2697981"/>
            <a:ext cx="5052498" cy="2697714"/>
          </a:xfrm>
          <a:prstGeom prst="rect">
            <a:avLst/>
          </a:prstGeom>
        </p:spPr>
      </p:pic>
    </p:spTree>
    <p:extLst>
      <p:ext uri="{BB962C8B-B14F-4D97-AF65-F5344CB8AC3E}">
        <p14:creationId xmlns:p14="http://schemas.microsoft.com/office/powerpoint/2010/main" val="247331901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Set Up the Configuration Server</a:t>
            </a:r>
          </a:p>
        </p:txBody>
      </p:sp>
      <p:sp>
        <p:nvSpPr>
          <p:cNvPr id="4" name="Text Placeholder 3"/>
          <p:cNvSpPr>
            <a:spLocks noGrp="1"/>
          </p:cNvSpPr>
          <p:nvPr>
            <p:ph type="body" sz="quarter" idx="10"/>
          </p:nvPr>
        </p:nvSpPr>
        <p:spPr>
          <a:xfrm>
            <a:off x="519249" y="1447799"/>
            <a:ext cx="11151917" cy="4167295"/>
          </a:xfrm>
        </p:spPr>
        <p:txBody>
          <a:bodyPr/>
          <a:lstStyle/>
          <a:p>
            <a:pPr>
              <a:buFont typeface="Arial" panose="020B0604020202020204" pitchFamily="34" charset="0"/>
              <a:buChar char="•"/>
            </a:pPr>
            <a:r>
              <a:rPr lang="en-US" dirty="0"/>
              <a:t>Once the Configuration Server is available, log on to it and register it in the ASR Vault:</a:t>
            </a:r>
          </a:p>
          <a:p>
            <a:pPr lvl="2">
              <a:buFont typeface="Wingdings" panose="05000000000000000000" pitchFamily="2" charset="2"/>
              <a:buChar char="§"/>
            </a:pPr>
            <a:r>
              <a:rPr lang="en-US" dirty="0"/>
              <a:t>Download the Registration Key</a:t>
            </a:r>
          </a:p>
          <a:p>
            <a:pPr lvl="2">
              <a:buFont typeface="Wingdings" panose="05000000000000000000" pitchFamily="2" charset="2"/>
              <a:buChar char="§"/>
            </a:pPr>
            <a:r>
              <a:rPr lang="en-US" dirty="0"/>
              <a:t>Run the Azure Site Recovery Configuration Server installation (starts automatically upon login on to the server)</a:t>
            </a:r>
          </a:p>
          <a:p>
            <a:pPr lvl="2">
              <a:buFont typeface="Wingdings" panose="05000000000000000000" pitchFamily="2" charset="2"/>
              <a:buChar char="§"/>
            </a:pPr>
            <a:r>
              <a:rPr lang="en-US" dirty="0"/>
              <a:t>Configure Management Accounts to connect to the physical servers or VMware infrastructure</a:t>
            </a:r>
          </a:p>
          <a:p>
            <a:endParaRPr lang="en-US" dirty="0"/>
          </a:p>
        </p:txBody>
      </p:sp>
    </p:spTree>
    <p:extLst>
      <p:ext uri="{BB962C8B-B14F-4D97-AF65-F5344CB8AC3E}">
        <p14:creationId xmlns:p14="http://schemas.microsoft.com/office/powerpoint/2010/main" val="8247681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683" y="893"/>
            <a:ext cx="5065980" cy="685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5397683" y="6459277"/>
            <a:ext cx="5065980" cy="39783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Wingdings" panose="05000000000000000000" pitchFamily="2" charset="2"/>
              <a:buNone/>
              <a:defRPr/>
            </a:pPr>
            <a:endParaRPr lang="en-US" sz="2399"/>
          </a:p>
        </p:txBody>
      </p:sp>
      <p:sp>
        <p:nvSpPr>
          <p:cNvPr id="14" name="Rectangle 13"/>
          <p:cNvSpPr/>
          <p:nvPr/>
        </p:nvSpPr>
        <p:spPr>
          <a:xfrm>
            <a:off x="5397683" y="-1223"/>
            <a:ext cx="5065980" cy="3978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Font typeface="Wingdings" panose="05000000000000000000" pitchFamily="2" charset="2"/>
              <a:buNone/>
              <a:defRPr/>
            </a:pPr>
            <a:endParaRPr lang="en-US" sz="2399"/>
          </a:p>
        </p:txBody>
      </p:sp>
      <p:pic>
        <p:nvPicPr>
          <p:cNvPr id="9" name="Picture 8"/>
          <p:cNvPicPr>
            <a:picLocks noChangeAspect="1"/>
          </p:cNvPicPr>
          <p:nvPr/>
        </p:nvPicPr>
        <p:blipFill>
          <a:blip r:embed="rId4">
            <a:duotone>
              <a:prstClr val="black"/>
              <a:srgbClr val="FFC000">
                <a:tint val="45000"/>
                <a:satMod val="400000"/>
              </a:srgbClr>
            </a:duotone>
            <a:extLst>
              <a:ext uri="{28A0092B-C50C-407E-A947-70E740481C1C}">
                <a14:useLocalDpi xmlns:a14="http://schemas.microsoft.com/office/drawing/2010/main" val="0"/>
              </a:ext>
            </a:extLst>
          </a:blip>
          <a:srcRect/>
          <a:stretch>
            <a:fillRect/>
          </a:stretch>
        </p:blipFill>
        <p:spPr bwMode="auto">
          <a:xfrm>
            <a:off x="1024413" y="1437144"/>
            <a:ext cx="4154688" cy="41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309415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Add VMware </a:t>
            </a:r>
            <a:r>
              <a:rPr lang="en-US" dirty="0" err="1"/>
              <a:t>vCenter</a:t>
            </a:r>
            <a:r>
              <a:rPr lang="en-US" dirty="0"/>
              <a:t> servers</a:t>
            </a:r>
            <a:endParaRPr lang="nl-BE" dirty="0"/>
          </a:p>
        </p:txBody>
      </p:sp>
      <p:sp>
        <p:nvSpPr>
          <p:cNvPr id="3" name="Text Placeholder 2"/>
          <p:cNvSpPr>
            <a:spLocks noGrp="1"/>
          </p:cNvSpPr>
          <p:nvPr>
            <p:ph type="body" sz="quarter" idx="10"/>
          </p:nvPr>
        </p:nvSpPr>
        <p:spPr>
          <a:xfrm>
            <a:off x="519249" y="1447799"/>
            <a:ext cx="11151917" cy="4739759"/>
          </a:xfrm>
        </p:spPr>
        <p:txBody>
          <a:bodyPr/>
          <a:lstStyle/>
          <a:p>
            <a:pPr>
              <a:buFont typeface="Wingdings" panose="05000000000000000000" pitchFamily="2" charset="2"/>
              <a:buChar char="§"/>
            </a:pPr>
            <a:r>
              <a:rPr lang="en-US" dirty="0"/>
              <a:t>Detects the on-premises Configuration Server</a:t>
            </a:r>
          </a:p>
          <a:p>
            <a:pPr>
              <a:buFont typeface="Wingdings" panose="05000000000000000000" pitchFamily="2" charset="2"/>
              <a:buChar char="§"/>
            </a:pPr>
            <a:r>
              <a:rPr lang="en-US" dirty="0"/>
              <a:t>Registers the Configuration Server in the Azure Site Recovery Vault</a:t>
            </a:r>
            <a:br>
              <a:rPr lang="en-US" dirty="0"/>
            </a:br>
            <a:br>
              <a:rPr lang="en-US" dirty="0"/>
            </a:br>
            <a:br>
              <a:rPr lang="en-US" dirty="0"/>
            </a:br>
            <a:br>
              <a:rPr lang="en-US" dirty="0"/>
            </a:br>
            <a:r>
              <a:rPr lang="en-US" dirty="0"/>
              <a:t>(select physical source instead of VMware </a:t>
            </a:r>
            <a:r>
              <a:rPr lang="en-US" dirty="0" err="1"/>
              <a:t>vCenter</a:t>
            </a:r>
            <a:r>
              <a:rPr lang="en-US" dirty="0"/>
              <a:t> if using physical or AWS machines)</a:t>
            </a:r>
            <a:endParaRPr lang="nl-BE" dirty="0"/>
          </a:p>
        </p:txBody>
      </p:sp>
      <p:pic>
        <p:nvPicPr>
          <p:cNvPr id="4" name="Picture 3"/>
          <p:cNvPicPr>
            <a:picLocks noChangeAspect="1"/>
          </p:cNvPicPr>
          <p:nvPr/>
        </p:nvPicPr>
        <p:blipFill>
          <a:blip r:embed="rId2"/>
          <a:stretch>
            <a:fillRect/>
          </a:stretch>
        </p:blipFill>
        <p:spPr>
          <a:xfrm>
            <a:off x="7225089" y="3815227"/>
            <a:ext cx="3752877" cy="771531"/>
          </a:xfrm>
          <a:prstGeom prst="rect">
            <a:avLst/>
          </a:prstGeom>
        </p:spPr>
      </p:pic>
    </p:spTree>
    <p:extLst>
      <p:ext uri="{BB962C8B-B14F-4D97-AF65-F5344CB8AC3E}">
        <p14:creationId xmlns:p14="http://schemas.microsoft.com/office/powerpoint/2010/main" val="12159422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Prepare Resources - Storage</a:t>
            </a:r>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93" y="1081836"/>
            <a:ext cx="10996613" cy="4694327"/>
          </a:xfrm>
          <a:prstGeom prst="rect">
            <a:avLst/>
          </a:prstGeom>
        </p:spPr>
      </p:pic>
    </p:spTree>
    <p:extLst>
      <p:ext uri="{BB962C8B-B14F-4D97-AF65-F5344CB8AC3E}">
        <p14:creationId xmlns:p14="http://schemas.microsoft.com/office/powerpoint/2010/main" val="8117739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Prepare Resources: Network</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52" y="1093267"/>
            <a:ext cx="11027096" cy="4671465"/>
          </a:xfrm>
          <a:prstGeom prst="rect">
            <a:avLst/>
          </a:prstGeom>
        </p:spPr>
      </p:pic>
    </p:spTree>
    <p:extLst>
      <p:ext uri="{BB962C8B-B14F-4D97-AF65-F5344CB8AC3E}">
        <p14:creationId xmlns:p14="http://schemas.microsoft.com/office/powerpoint/2010/main" val="29150149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400" dirty="0"/>
              <a:t>Step 5: Create and Configure Protection Groups</a:t>
            </a:r>
            <a:endParaRPr lang="en-US" sz="4400" dirty="0"/>
          </a:p>
        </p:txBody>
      </p:sp>
      <p:sp>
        <p:nvSpPr>
          <p:cNvPr id="4" name="Text Placeholder 3"/>
          <p:cNvSpPr>
            <a:spLocks noGrp="1"/>
          </p:cNvSpPr>
          <p:nvPr>
            <p:ph sz="quarter" idx="10"/>
          </p:nvPr>
        </p:nvSpPr>
        <p:spPr>
          <a:xfrm>
            <a:off x="268288" y="1398397"/>
            <a:ext cx="11542503" cy="5219891"/>
          </a:xfrm>
        </p:spPr>
        <p:txBody>
          <a:bodyPr/>
          <a:lstStyle/>
          <a:p>
            <a:r>
              <a:rPr lang="en-US" dirty="0"/>
              <a:t>Protection Groups combine virtual machines that have common protection requirements:</a:t>
            </a:r>
          </a:p>
          <a:p>
            <a:pPr lvl="2"/>
            <a:r>
              <a:rPr lang="en-US" dirty="0"/>
              <a:t>Group Name</a:t>
            </a:r>
          </a:p>
          <a:p>
            <a:pPr lvl="2"/>
            <a:r>
              <a:rPr lang="en-US" dirty="0"/>
              <a:t>Link with previously created Storage Account</a:t>
            </a:r>
          </a:p>
          <a:p>
            <a:pPr lvl="2"/>
            <a:r>
              <a:rPr lang="en-US" dirty="0"/>
              <a:t>Copy Frequency</a:t>
            </a:r>
          </a:p>
          <a:p>
            <a:pPr lvl="2"/>
            <a:r>
              <a:rPr lang="en-US" dirty="0"/>
              <a:t>Recovery Point settings</a:t>
            </a:r>
          </a:p>
          <a:p>
            <a:pPr lvl="2"/>
            <a:r>
              <a:rPr lang="en-US" dirty="0"/>
              <a:t>Frequency of snapshots</a:t>
            </a:r>
          </a:p>
          <a:p>
            <a:pPr lvl="2"/>
            <a:r>
              <a:rPr lang="en-US" dirty="0"/>
              <a:t>Initial replication start time</a:t>
            </a:r>
          </a:p>
          <a:p>
            <a:pPr marL="0" indent="0">
              <a:buNone/>
            </a:pPr>
            <a:endParaRPr lang="en-US" dirty="0"/>
          </a:p>
        </p:txBody>
      </p:sp>
    </p:spTree>
    <p:extLst>
      <p:ext uri="{BB962C8B-B14F-4D97-AF65-F5344CB8AC3E}">
        <p14:creationId xmlns:p14="http://schemas.microsoft.com/office/powerpoint/2010/main" val="23569014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Protection Groups</a:t>
            </a:r>
          </a:p>
        </p:txBody>
      </p:sp>
      <p:sp>
        <p:nvSpPr>
          <p:cNvPr id="4" name="Text Placeholder 3"/>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51" y="1128661"/>
            <a:ext cx="6210838" cy="534208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23" y="1286830"/>
            <a:ext cx="6469941" cy="5326842"/>
          </a:xfrm>
          <a:prstGeom prst="rect">
            <a:avLst/>
          </a:prstGeom>
        </p:spPr>
      </p:pic>
    </p:spTree>
    <p:extLst>
      <p:ext uri="{BB962C8B-B14F-4D97-AF65-F5344CB8AC3E}">
        <p14:creationId xmlns:p14="http://schemas.microsoft.com/office/powerpoint/2010/main" val="374727422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Protection Groups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37" y="1234651"/>
            <a:ext cx="8908552" cy="226333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420" y="4052205"/>
            <a:ext cx="7171041" cy="2065199"/>
          </a:xfrm>
          <a:prstGeom prst="rect">
            <a:avLst/>
          </a:prstGeom>
        </p:spPr>
      </p:pic>
    </p:spTree>
    <p:extLst>
      <p:ext uri="{BB962C8B-B14F-4D97-AF65-F5344CB8AC3E}">
        <p14:creationId xmlns:p14="http://schemas.microsoft.com/office/powerpoint/2010/main" val="25545896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6: Enable protection for VMs</a:t>
            </a:r>
            <a:endParaRPr lang="en-US" dirty="0"/>
          </a:p>
        </p:txBody>
      </p:sp>
      <p:sp>
        <p:nvSpPr>
          <p:cNvPr id="4" name="Text Placeholder 3"/>
          <p:cNvSpPr>
            <a:spLocks noGrp="1"/>
          </p:cNvSpPr>
          <p:nvPr>
            <p:ph sz="quarter" idx="10"/>
          </p:nvPr>
        </p:nvSpPr>
        <p:spPr/>
        <p:txBody>
          <a:bodyPr/>
          <a:lstStyle/>
          <a:p>
            <a:r>
              <a:rPr lang="en-US" dirty="0"/>
              <a:t>Add Virtual Machines to the configured protection groups</a:t>
            </a:r>
          </a:p>
          <a:p>
            <a:pPr lvl="2"/>
            <a:r>
              <a:rPr lang="en-US" dirty="0"/>
              <a:t>Select Virtual Machine(s)</a:t>
            </a:r>
          </a:p>
          <a:p>
            <a:pPr lvl="2"/>
            <a:r>
              <a:rPr lang="en-US" dirty="0"/>
              <a:t>Specify Operating System</a:t>
            </a:r>
          </a:p>
          <a:p>
            <a:endParaRPr lang="en-US" dirty="0"/>
          </a:p>
          <a:p>
            <a:r>
              <a:rPr lang="en-US" dirty="0"/>
              <a:t>A VM can only be member of 1 protection group</a:t>
            </a:r>
          </a:p>
          <a:p>
            <a:pPr lvl="2"/>
            <a:r>
              <a:rPr lang="en-US" dirty="0"/>
              <a:t>Based on Protection Group Replication Start Time setting, VMs could get replicated immediately, consuming lots of bandwidth, taking time,… </a:t>
            </a:r>
          </a:p>
          <a:p>
            <a:endParaRPr lang="en-US" dirty="0"/>
          </a:p>
        </p:txBody>
      </p:sp>
      <p:pic>
        <p:nvPicPr>
          <p:cNvPr id="5" name="Picture 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49951" y="2198594"/>
            <a:ext cx="1817351" cy="181735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6245" y="5707263"/>
            <a:ext cx="2045755" cy="1150737"/>
          </a:xfrm>
          <a:prstGeom prst="rect">
            <a:avLst/>
          </a:prstGeom>
        </p:spPr>
      </p:pic>
    </p:spTree>
    <p:extLst>
      <p:ext uri="{BB962C8B-B14F-4D97-AF65-F5344CB8AC3E}">
        <p14:creationId xmlns:p14="http://schemas.microsoft.com/office/powerpoint/2010/main" val="348712287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6: Enable protection for VMs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259" y="1142368"/>
            <a:ext cx="6096528" cy="5448772"/>
          </a:xfrm>
          <a:prstGeom prst="rect">
            <a:avLst/>
          </a:prstGeom>
        </p:spPr>
      </p:pic>
    </p:spTree>
    <p:extLst>
      <p:ext uri="{BB962C8B-B14F-4D97-AF65-F5344CB8AC3E}">
        <p14:creationId xmlns:p14="http://schemas.microsoft.com/office/powerpoint/2010/main" val="3424591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7: Test Deployment</a:t>
            </a:r>
            <a:endParaRPr lang="en-US" dirty="0"/>
          </a:p>
        </p:txBody>
      </p:sp>
      <p:sp>
        <p:nvSpPr>
          <p:cNvPr id="4" name="Text Placeholder 3"/>
          <p:cNvSpPr>
            <a:spLocks noGrp="1"/>
          </p:cNvSpPr>
          <p:nvPr>
            <p:ph sz="quarter" idx="10"/>
          </p:nvPr>
        </p:nvSpPr>
        <p:spPr/>
        <p:txBody>
          <a:bodyPr/>
          <a:lstStyle/>
          <a:p>
            <a:r>
              <a:rPr lang="en-US" dirty="0"/>
              <a:t>Test Failover without Azure Network</a:t>
            </a:r>
          </a:p>
          <a:p>
            <a:pPr lvl="2"/>
            <a:r>
              <a:rPr lang="en-US" dirty="0"/>
              <a:t>Verifies a VM comes up in Azure, but it won’t be connected to any Azure Network </a:t>
            </a:r>
          </a:p>
          <a:p>
            <a:r>
              <a:rPr lang="en-US" dirty="0"/>
              <a:t>Test Failover with Azure Network</a:t>
            </a:r>
          </a:p>
          <a:p>
            <a:pPr lvl="2"/>
            <a:r>
              <a:rPr lang="en-US" dirty="0"/>
              <a:t>Verifies the entire replication comes up in Azure, making sure the VMs are connected to their specified Azure recovery network. </a:t>
            </a:r>
          </a:p>
          <a:p>
            <a:pPr lvl="2"/>
            <a:r>
              <a:rPr lang="en-US" dirty="0"/>
              <a:t>Requires configuration of a separate (isolated) Azure network </a:t>
            </a:r>
          </a:p>
          <a:p>
            <a:pPr marL="855348" lvl="2" indent="0">
              <a:buNone/>
            </a:pPr>
            <a:endParaRPr lang="en-US" dirty="0"/>
          </a:p>
          <a:p>
            <a:r>
              <a:rPr lang="en-US" dirty="0"/>
              <a:t>Verify Test Failover Process from “Jobs” tab</a:t>
            </a:r>
          </a:p>
          <a:p>
            <a:endParaRPr lang="en-US" dirty="0"/>
          </a:p>
        </p:txBody>
      </p:sp>
    </p:spTree>
    <p:extLst>
      <p:ext uri="{BB962C8B-B14F-4D97-AF65-F5344CB8AC3E}">
        <p14:creationId xmlns:p14="http://schemas.microsoft.com/office/powerpoint/2010/main" val="74672484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Step 7: Test Deployment Process</a:t>
            </a:r>
            <a:endParaRPr lang="en-US" dirty="0"/>
          </a:p>
        </p:txBody>
      </p:sp>
      <p:sp>
        <p:nvSpPr>
          <p:cNvPr id="4" name="Text Placeholder 3"/>
          <p:cNvSpPr>
            <a:spLocks noGrp="1"/>
          </p:cNvSpPr>
          <p:nvPr>
            <p:ph sz="quarter" idx="10"/>
          </p:nvPr>
        </p:nvSpPr>
        <p:spPr/>
        <p:txBody>
          <a:bodyPr/>
          <a:lstStyle/>
          <a:p>
            <a:r>
              <a:rPr lang="en-US" dirty="0"/>
              <a:t>The following steps occur during the test process:</a:t>
            </a:r>
          </a:p>
          <a:p>
            <a:pPr lvl="2"/>
            <a:r>
              <a:rPr lang="en-US" dirty="0"/>
              <a:t>Prerequisites check for failover</a:t>
            </a:r>
          </a:p>
          <a:p>
            <a:pPr lvl="2"/>
            <a:r>
              <a:rPr lang="en-US" dirty="0"/>
              <a:t>Create test environment</a:t>
            </a:r>
          </a:p>
          <a:p>
            <a:pPr lvl="2"/>
            <a:r>
              <a:rPr lang="en-US" dirty="0"/>
              <a:t>Create test virtual machine</a:t>
            </a:r>
          </a:p>
          <a:p>
            <a:pPr lvl="2"/>
            <a:r>
              <a:rPr lang="en-US" dirty="0"/>
              <a:t>Preparing the virtual machine</a:t>
            </a:r>
          </a:p>
          <a:p>
            <a:pPr lvl="2"/>
            <a:r>
              <a:rPr lang="en-US" dirty="0"/>
              <a:t>Start the virtual machine</a:t>
            </a:r>
          </a:p>
          <a:p>
            <a:pPr lvl="2"/>
            <a:r>
              <a:rPr lang="en-US" dirty="0"/>
              <a:t>Complete testing</a:t>
            </a:r>
          </a:p>
          <a:p>
            <a:pPr lvl="2"/>
            <a:r>
              <a:rPr lang="en-US" dirty="0"/>
              <a:t>Clean up the test virtual machine</a:t>
            </a:r>
          </a:p>
          <a:p>
            <a:pPr lvl="2"/>
            <a:r>
              <a:rPr lang="en-US" dirty="0"/>
              <a:t>Clean up the test environment</a:t>
            </a:r>
          </a:p>
          <a:p>
            <a:pPr lvl="2"/>
            <a:r>
              <a:rPr lang="en-US" dirty="0"/>
              <a:t>Finalizing test failover</a:t>
            </a:r>
          </a:p>
          <a:p>
            <a:pPr marL="0" indent="0">
              <a:buNone/>
            </a:pPr>
            <a:endParaRPr lang="en-US" dirty="0"/>
          </a:p>
        </p:txBody>
      </p:sp>
      <p:sp>
        <p:nvSpPr>
          <p:cNvPr id="5" name="Rounded Rectangle 4"/>
          <p:cNvSpPr/>
          <p:nvPr/>
        </p:nvSpPr>
        <p:spPr bwMode="auto">
          <a:xfrm>
            <a:off x="8674443" y="3126259"/>
            <a:ext cx="2891481" cy="2421925"/>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Full test on a typical Windows VM takes only 15min</a:t>
            </a:r>
          </a:p>
        </p:txBody>
      </p:sp>
    </p:spTree>
    <p:extLst>
      <p:ext uri="{BB962C8B-B14F-4D97-AF65-F5344CB8AC3E}">
        <p14:creationId xmlns:p14="http://schemas.microsoft.com/office/powerpoint/2010/main" val="17677580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2"/>
          <p:cNvSpPr>
            <a:spLocks noGrp="1"/>
          </p:cNvSpPr>
          <p:nvPr>
            <p:ph type="title" idx="4294967295"/>
          </p:nvPr>
        </p:nvSpPr>
        <p:spPr>
          <a:xfrm>
            <a:off x="0" y="184150"/>
            <a:ext cx="11653838" cy="839788"/>
          </a:xfrm>
        </p:spPr>
        <p:txBody>
          <a:bodyPr vert="horz" wrap="square" lIns="91416" tIns="45708" rIns="91416" bIns="45708" numCol="1" rtlCol="0" anchor="ctr" anchorCtr="0" compatLnSpc="1">
            <a:prstTxWarp prst="textNoShape">
              <a:avLst/>
            </a:prstTxWarp>
            <a:spAutoFit/>
          </a:bodyPr>
          <a:lstStyle/>
          <a:p>
            <a:r>
              <a:rPr lang="en-GB" altLang="en-US" b="1" dirty="0">
                <a:ea typeface="ＭＳ Ｐゴシック" pitchFamily="34" charset="-128"/>
                <a:cs typeface="Lucida Sans Unicode" panose="020B0602030504020204" pitchFamily="34" charset="0"/>
              </a:rPr>
              <a:t>“Familiar” DR Solutions</a:t>
            </a:r>
          </a:p>
        </p:txBody>
      </p:sp>
      <p:sp>
        <p:nvSpPr>
          <p:cNvPr id="2" name="Text Placeholder 1"/>
          <p:cNvSpPr>
            <a:spLocks noGrp="1"/>
          </p:cNvSpPr>
          <p:nvPr>
            <p:ph type="body" sz="quarter" idx="4294967295"/>
          </p:nvPr>
        </p:nvSpPr>
        <p:spPr>
          <a:xfrm>
            <a:off x="0" y="1290638"/>
            <a:ext cx="3211513" cy="2911475"/>
          </a:xfrm>
        </p:spPr>
        <p:txBody>
          <a:bodyPr>
            <a:noAutofit/>
          </a:bodyPr>
          <a:lstStyle/>
          <a:p>
            <a:pPr>
              <a:defRPr/>
            </a:pPr>
            <a:r>
              <a:rPr lang="en-GB" sz="2400" dirty="0"/>
              <a:t>Storage replication</a:t>
            </a:r>
          </a:p>
          <a:p>
            <a:pPr>
              <a:defRPr/>
            </a:pPr>
            <a:r>
              <a:rPr lang="en-GB" sz="2400" dirty="0"/>
              <a:t>Stretch cluster using single </a:t>
            </a:r>
            <a:r>
              <a:rPr lang="en-GB" sz="2400" dirty="0" err="1"/>
              <a:t>vLAN</a:t>
            </a:r>
            <a:r>
              <a:rPr lang="en-GB" sz="2400" dirty="0"/>
              <a:t> with single address space</a:t>
            </a:r>
          </a:p>
          <a:p>
            <a:pPr>
              <a:defRPr/>
            </a:pPr>
            <a:r>
              <a:rPr lang="en-GB" sz="2400" dirty="0"/>
              <a:t>Active / passive</a:t>
            </a:r>
          </a:p>
          <a:p>
            <a:pPr>
              <a:defRPr/>
            </a:pPr>
            <a:r>
              <a:rPr lang="en-GB" sz="2400" dirty="0"/>
              <a:t>Dynamic incoming connection failover</a:t>
            </a:r>
          </a:p>
        </p:txBody>
      </p:sp>
      <p:sp>
        <p:nvSpPr>
          <p:cNvPr id="8" name="Text Placeholder 1"/>
          <p:cNvSpPr txBox="1">
            <a:spLocks/>
          </p:cNvSpPr>
          <p:nvPr/>
        </p:nvSpPr>
        <p:spPr>
          <a:xfrm>
            <a:off x="266104" y="4658466"/>
            <a:ext cx="3212263" cy="1610363"/>
          </a:xfrm>
          <a:prstGeom prst="rect">
            <a:avLst/>
          </a:prstGeom>
          <a:solidFill>
            <a:schemeClr val="bg2">
              <a:lumMod val="10000"/>
            </a:schemeClr>
          </a:solidFill>
          <a:ln>
            <a:solidFill>
              <a:schemeClr val="bg1"/>
            </a:solidFill>
          </a:ln>
        </p:spPr>
        <p:txBody>
          <a:bodyPr lIns="143391" tIns="89619" rIns="143391" bIns="89619">
            <a:normAutofit/>
          </a:bodyPr>
          <a:lstStyle>
            <a:lvl1pPr defTabSz="93186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charset="-128"/>
                <a:cs typeface="Lucida Sans Unicode" panose="020B0602030504020204" pitchFamily="34" charset="0"/>
              </a:defRPr>
            </a:lvl1pPr>
            <a:lvl2pPr defTabSz="931863">
              <a:lnSpc>
                <a:spcPct val="90000"/>
              </a:lnSpc>
              <a:spcBef>
                <a:spcPct val="20000"/>
              </a:spcBef>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2pPr>
            <a:lvl3pPr marL="231775" defTabSz="93186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charset="-128"/>
                <a:cs typeface="Lucida Sans Unicode" panose="020B0602030504020204" pitchFamily="34" charset="0"/>
              </a:defRPr>
            </a:lvl3pPr>
            <a:lvl4pPr marL="460375" defTabSz="931863">
              <a:lnSpc>
                <a:spcPct val="90000"/>
              </a:lnSpc>
              <a:spcBef>
                <a:spcPct val="20000"/>
              </a:spcBef>
              <a:defRPr sz="1200">
                <a:solidFill>
                  <a:schemeClr val="bg1"/>
                </a:solidFill>
                <a:latin typeface="Calibri" panose="020F0502020204030204" pitchFamily="34" charset="0"/>
                <a:ea typeface="ＭＳ Ｐゴシック" charset="-128"/>
                <a:cs typeface="Lucida Sans Unicode" panose="020B0602030504020204" pitchFamily="34" charset="0"/>
              </a:defRPr>
            </a:lvl4pPr>
            <a:lvl5pPr marL="685800" defTabSz="931863">
              <a:lnSpc>
                <a:spcPct val="90000"/>
              </a:lnSpc>
              <a:spcBef>
                <a:spcPct val="20000"/>
              </a:spcBef>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5pPr>
            <a:lvl6pPr marL="1143000" defTabSz="93186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6pPr>
            <a:lvl7pPr marL="1600200" defTabSz="93186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7pPr>
            <a:lvl8pPr marL="2057400" defTabSz="93186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8pPr>
            <a:lvl9pPr marL="2514600" defTabSz="93186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charset="-128"/>
                <a:cs typeface="Lucida Sans Unicode" panose="020B0602030504020204" pitchFamily="34" charset="0"/>
              </a:defRPr>
            </a:lvl9pPr>
          </a:lstStyle>
          <a:p>
            <a:pPr>
              <a:lnSpc>
                <a:spcPct val="80000"/>
              </a:lnSpc>
              <a:spcBef>
                <a:spcPts val="1633"/>
              </a:spcBef>
              <a:buClr>
                <a:srgbClr val="FFFFFF"/>
              </a:buClr>
              <a:buNone/>
              <a:defRPr/>
            </a:pPr>
            <a:r>
              <a:rPr lang="en-GB" altLang="en-US" sz="1600" b="0" dirty="0">
                <a:solidFill>
                  <a:srgbClr val="FFC000"/>
                </a:solidFill>
              </a:rPr>
              <a:t>Effective, although expensive to deploy and maintain</a:t>
            </a:r>
          </a:p>
          <a:p>
            <a:pPr>
              <a:lnSpc>
                <a:spcPct val="80000"/>
              </a:lnSpc>
              <a:spcBef>
                <a:spcPts val="1633"/>
              </a:spcBef>
              <a:buClr>
                <a:srgbClr val="FFFFFF"/>
              </a:buClr>
              <a:buNone/>
              <a:defRPr/>
            </a:pPr>
            <a:r>
              <a:rPr lang="en-GB" altLang="en-US" sz="1600" b="0" dirty="0">
                <a:solidFill>
                  <a:srgbClr val="FFC000"/>
                </a:solidFill>
              </a:rPr>
              <a:t>Normally tied to hardware vendor specific technologies</a:t>
            </a:r>
          </a:p>
          <a:p>
            <a:pPr>
              <a:lnSpc>
                <a:spcPct val="80000"/>
              </a:lnSpc>
              <a:spcBef>
                <a:spcPts val="1633"/>
              </a:spcBef>
              <a:buClr>
                <a:srgbClr val="FFFFFF"/>
              </a:buClr>
              <a:buNone/>
              <a:defRPr/>
            </a:pPr>
            <a:r>
              <a:rPr lang="en-GB" altLang="en-US" sz="1600" b="0" dirty="0">
                <a:solidFill>
                  <a:srgbClr val="FFC000"/>
                </a:solidFill>
              </a:rPr>
              <a:t>Difficult to perform partial failovers</a:t>
            </a:r>
          </a:p>
          <a:p>
            <a:pPr>
              <a:lnSpc>
                <a:spcPct val="80000"/>
              </a:lnSpc>
              <a:spcBef>
                <a:spcPts val="1633"/>
              </a:spcBef>
              <a:buClr>
                <a:srgbClr val="FFFFFF"/>
              </a:buClr>
              <a:buNone/>
              <a:defRPr/>
            </a:pPr>
            <a:endParaRPr lang="en-GB" altLang="en-US" sz="1600" b="0" dirty="0">
              <a:solidFill>
                <a:srgbClr val="FFC000"/>
              </a:solidFill>
            </a:endParaRPr>
          </a:p>
        </p:txBody>
      </p:sp>
      <p:grpSp>
        <p:nvGrpSpPr>
          <p:cNvPr id="37893" name="Group 4"/>
          <p:cNvGrpSpPr>
            <a:grpSpLocks noChangeAspect="1"/>
          </p:cNvGrpSpPr>
          <p:nvPr/>
        </p:nvGrpSpPr>
        <p:grpSpPr bwMode="auto">
          <a:xfrm>
            <a:off x="3713255" y="1702250"/>
            <a:ext cx="8208413" cy="4888228"/>
            <a:chOff x="1754" y="804"/>
            <a:chExt cx="3879" cy="2310"/>
          </a:xfrm>
        </p:grpSpPr>
        <p:sp>
          <p:nvSpPr>
            <p:cNvPr id="37895" name="AutoShape 3"/>
            <p:cNvSpPr>
              <a:spLocks noChangeAspect="1" noChangeArrowheads="1" noTextEdit="1"/>
            </p:cNvSpPr>
            <p:nvPr/>
          </p:nvSpPr>
          <p:spPr bwMode="auto">
            <a:xfrm>
              <a:off x="1754" y="804"/>
              <a:ext cx="3879" cy="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3199"/>
            </a:p>
          </p:txBody>
        </p:sp>
        <p:sp>
          <p:nvSpPr>
            <p:cNvPr id="37896" name="Rectangle 5"/>
            <p:cNvSpPr>
              <a:spLocks noChangeArrowheads="1"/>
            </p:cNvSpPr>
            <p:nvPr/>
          </p:nvSpPr>
          <p:spPr bwMode="auto">
            <a:xfrm>
              <a:off x="2002" y="1606"/>
              <a:ext cx="3322" cy="536"/>
            </a:xfrm>
            <a:prstGeom prst="rect">
              <a:avLst/>
            </a:prstGeom>
            <a:noFill/>
            <a:ln w="39688" cap="rnd">
              <a:solidFill>
                <a:srgbClr val="73AE42"/>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897" name="Rectangle 6"/>
            <p:cNvSpPr>
              <a:spLocks noChangeArrowheads="1"/>
            </p:cNvSpPr>
            <p:nvPr/>
          </p:nvSpPr>
          <p:spPr bwMode="auto">
            <a:xfrm>
              <a:off x="2908" y="1796"/>
              <a:ext cx="76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a:solidFill>
                    <a:srgbClr val="00B0F0"/>
                  </a:solidFill>
                </a:rPr>
                <a:t>Stretch  cluster </a:t>
              </a:r>
              <a:endParaRPr lang="en-US" altLang="en-US" sz="2399" b="0">
                <a:solidFill>
                  <a:srgbClr val="00B0F0"/>
                </a:solidFill>
                <a:latin typeface="Arial" panose="020B0604020202020204" pitchFamily="34" charset="0"/>
              </a:endParaRPr>
            </a:p>
          </p:txBody>
        </p:sp>
        <p:sp>
          <p:nvSpPr>
            <p:cNvPr id="37898" name="Rectangle 7"/>
            <p:cNvSpPr>
              <a:spLocks noChangeArrowheads="1"/>
            </p:cNvSpPr>
            <p:nvPr/>
          </p:nvSpPr>
          <p:spPr bwMode="auto">
            <a:xfrm>
              <a:off x="3692" y="1796"/>
              <a:ext cx="61"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a:solidFill>
                    <a:srgbClr val="73AE42"/>
                  </a:solidFill>
                </a:rPr>
                <a:t>–</a:t>
              </a:r>
              <a:endParaRPr lang="en-US" altLang="en-US" sz="2399" b="0">
                <a:solidFill>
                  <a:schemeClr val="tx1"/>
                </a:solidFill>
                <a:latin typeface="Arial" panose="020B0604020202020204" pitchFamily="34" charset="0"/>
              </a:endParaRPr>
            </a:p>
          </p:txBody>
        </p:sp>
        <p:sp>
          <p:nvSpPr>
            <p:cNvPr id="37899" name="Rectangle 8"/>
            <p:cNvSpPr>
              <a:spLocks noChangeArrowheads="1"/>
            </p:cNvSpPr>
            <p:nvPr/>
          </p:nvSpPr>
          <p:spPr bwMode="auto">
            <a:xfrm>
              <a:off x="3753" y="1796"/>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endParaRPr lang="en-US" altLang="en-US" sz="2399" b="0">
                <a:solidFill>
                  <a:schemeClr val="tx1"/>
                </a:solidFill>
                <a:latin typeface="Arial" panose="020B0604020202020204" pitchFamily="34" charset="0"/>
              </a:endParaRPr>
            </a:p>
          </p:txBody>
        </p:sp>
        <p:sp>
          <p:nvSpPr>
            <p:cNvPr id="37900" name="Rectangle 9"/>
            <p:cNvSpPr>
              <a:spLocks noChangeArrowheads="1"/>
            </p:cNvSpPr>
            <p:nvPr/>
          </p:nvSpPr>
          <p:spPr bwMode="auto">
            <a:xfrm>
              <a:off x="3781" y="1796"/>
              <a:ext cx="629"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a:solidFill>
                    <a:srgbClr val="00B0F0"/>
                  </a:solidFill>
                </a:rPr>
                <a:t>Single   vLAN</a:t>
              </a:r>
              <a:endParaRPr lang="en-US" altLang="en-US" sz="2399" b="0">
                <a:solidFill>
                  <a:srgbClr val="00B0F0"/>
                </a:solidFill>
                <a:latin typeface="Arial" panose="020B0604020202020204" pitchFamily="34" charset="0"/>
              </a:endParaRPr>
            </a:p>
          </p:txBody>
        </p:sp>
        <p:sp>
          <p:nvSpPr>
            <p:cNvPr id="37901" name="Rectangle 10"/>
            <p:cNvSpPr>
              <a:spLocks noChangeArrowheads="1"/>
            </p:cNvSpPr>
            <p:nvPr/>
          </p:nvSpPr>
          <p:spPr bwMode="auto">
            <a:xfrm>
              <a:off x="1766" y="1455"/>
              <a:ext cx="1522" cy="1392"/>
            </a:xfrm>
            <a:prstGeom prst="rect">
              <a:avLst/>
            </a:prstGeom>
            <a:noFill/>
            <a:ln w="30163"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02" name="Rectangle 11"/>
            <p:cNvSpPr>
              <a:spLocks noChangeArrowheads="1"/>
            </p:cNvSpPr>
            <p:nvPr/>
          </p:nvSpPr>
          <p:spPr bwMode="auto">
            <a:xfrm>
              <a:off x="2178" y="2969"/>
              <a:ext cx="711" cy="1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dirty="0" err="1"/>
                <a:t>DataCenter</a:t>
              </a:r>
              <a:r>
                <a:rPr lang="en-US" altLang="en-US" sz="2000" b="0" dirty="0"/>
                <a:t>  1</a:t>
              </a:r>
              <a:endParaRPr lang="en-US" altLang="en-US" sz="2399" b="0" dirty="0">
                <a:latin typeface="Arial" panose="020B0604020202020204" pitchFamily="34" charset="0"/>
              </a:endParaRPr>
            </a:p>
          </p:txBody>
        </p:sp>
        <p:sp>
          <p:nvSpPr>
            <p:cNvPr id="37904" name="Rectangle 14"/>
            <p:cNvSpPr>
              <a:spLocks noChangeArrowheads="1"/>
            </p:cNvSpPr>
            <p:nvPr/>
          </p:nvSpPr>
          <p:spPr bwMode="auto">
            <a:xfrm>
              <a:off x="2275" y="2538"/>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endParaRPr lang="en-US" altLang="en-US" sz="2399" b="0" dirty="0">
                <a:solidFill>
                  <a:schemeClr val="tx1"/>
                </a:solidFill>
                <a:latin typeface="Arial" panose="020B0604020202020204" pitchFamily="34" charset="0"/>
              </a:endParaRPr>
            </a:p>
          </p:txBody>
        </p:sp>
        <p:sp>
          <p:nvSpPr>
            <p:cNvPr id="37905" name="Rectangle 15"/>
            <p:cNvSpPr>
              <a:spLocks noChangeArrowheads="1"/>
            </p:cNvSpPr>
            <p:nvPr/>
          </p:nvSpPr>
          <p:spPr bwMode="auto">
            <a:xfrm>
              <a:off x="1946" y="2534"/>
              <a:ext cx="103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chemeClr val="tx1"/>
                  </a:solidFill>
                </a:rPr>
                <a:t>Fault tolerant data storage</a:t>
              </a:r>
              <a:endParaRPr lang="en-US" altLang="en-US" sz="2800" b="0" dirty="0">
                <a:solidFill>
                  <a:schemeClr val="tx1"/>
                </a:solidFill>
                <a:latin typeface="Arial" panose="020B0604020202020204" pitchFamily="34" charset="0"/>
              </a:endParaRPr>
            </a:p>
          </p:txBody>
        </p:sp>
        <p:sp>
          <p:nvSpPr>
            <p:cNvPr id="37906" name="Freeform 16"/>
            <p:cNvSpPr>
              <a:spLocks noEditPoints="1"/>
            </p:cNvSpPr>
            <p:nvPr/>
          </p:nvSpPr>
          <p:spPr bwMode="auto">
            <a:xfrm>
              <a:off x="2245" y="2260"/>
              <a:ext cx="218"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4" y="1252"/>
                    <a:pt x="566" y="1252"/>
                  </a:cubicBezTo>
                  <a:cubicBezTo>
                    <a:pt x="879" y="1252"/>
                    <a:pt x="1132" y="1167"/>
                    <a:pt x="1132" y="1063"/>
                  </a:cubicBezTo>
                  <a:lnTo>
                    <a:pt x="1132" y="189"/>
                  </a:lnTo>
                  <a:cubicBezTo>
                    <a:pt x="1132" y="293"/>
                    <a:pt x="879" y="378"/>
                    <a:pt x="566" y="378"/>
                  </a:cubicBezTo>
                  <a:cubicBezTo>
                    <a:pt x="256" y="378"/>
                    <a:pt x="4" y="295"/>
                    <a:pt x="0" y="191"/>
                  </a:cubicBezTo>
                  <a:close/>
                  <a:moveTo>
                    <a:pt x="1132" y="189"/>
                  </a:moveTo>
                  <a:cubicBezTo>
                    <a:pt x="1132" y="85"/>
                    <a:pt x="879" y="0"/>
                    <a:pt x="566" y="0"/>
                  </a:cubicBezTo>
                  <a:cubicBezTo>
                    <a:pt x="254" y="0"/>
                    <a:pt x="0" y="85"/>
                    <a:pt x="0" y="189"/>
                  </a:cubicBezTo>
                  <a:cubicBezTo>
                    <a:pt x="0" y="293"/>
                    <a:pt x="254" y="378"/>
                    <a:pt x="566" y="378"/>
                  </a:cubicBezTo>
                  <a:cubicBezTo>
                    <a:pt x="879" y="378"/>
                    <a:pt x="1132" y="293"/>
                    <a:pt x="1132" y="189"/>
                  </a:cubicBezTo>
                  <a:close/>
                </a:path>
              </a:pathLst>
            </a:custGeom>
            <a:solidFill>
              <a:srgbClr val="5B9BD5"/>
            </a:solidFill>
            <a:ln w="0">
              <a:solidFill>
                <a:srgbClr val="000000"/>
              </a:solidFill>
              <a:prstDash val="solid"/>
              <a:round/>
              <a:headEnd/>
              <a:tailEnd/>
            </a:ln>
          </p:spPr>
          <p:txBody>
            <a:bodyPr/>
            <a:lstStyle/>
            <a:p>
              <a:endParaRPr lang="en-US" sz="3199"/>
            </a:p>
          </p:txBody>
        </p:sp>
        <p:sp>
          <p:nvSpPr>
            <p:cNvPr id="37907" name="Freeform 17"/>
            <p:cNvSpPr>
              <a:spLocks noEditPoints="1"/>
            </p:cNvSpPr>
            <p:nvPr/>
          </p:nvSpPr>
          <p:spPr bwMode="auto">
            <a:xfrm>
              <a:off x="2244" y="2260"/>
              <a:ext cx="219"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4" y="1252"/>
                    <a:pt x="566" y="1252"/>
                  </a:cubicBezTo>
                  <a:cubicBezTo>
                    <a:pt x="879" y="1252"/>
                    <a:pt x="1132" y="1167"/>
                    <a:pt x="1132" y="1063"/>
                  </a:cubicBezTo>
                  <a:lnTo>
                    <a:pt x="1132" y="189"/>
                  </a:lnTo>
                  <a:cubicBezTo>
                    <a:pt x="1132" y="293"/>
                    <a:pt x="879" y="378"/>
                    <a:pt x="566" y="378"/>
                  </a:cubicBezTo>
                  <a:cubicBezTo>
                    <a:pt x="256" y="378"/>
                    <a:pt x="4" y="295"/>
                    <a:pt x="0" y="191"/>
                  </a:cubicBezTo>
                  <a:close/>
                  <a:moveTo>
                    <a:pt x="1132" y="189"/>
                  </a:moveTo>
                  <a:cubicBezTo>
                    <a:pt x="1132" y="85"/>
                    <a:pt x="879" y="0"/>
                    <a:pt x="566" y="0"/>
                  </a:cubicBezTo>
                  <a:cubicBezTo>
                    <a:pt x="254" y="0"/>
                    <a:pt x="0" y="85"/>
                    <a:pt x="0" y="189"/>
                  </a:cubicBezTo>
                  <a:cubicBezTo>
                    <a:pt x="0" y="293"/>
                    <a:pt x="254" y="378"/>
                    <a:pt x="566" y="378"/>
                  </a:cubicBezTo>
                  <a:cubicBezTo>
                    <a:pt x="879" y="378"/>
                    <a:pt x="1132" y="293"/>
                    <a:pt x="1132" y="189"/>
                  </a:cubicBez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08" name="Freeform 18"/>
            <p:cNvSpPr>
              <a:spLocks noEditPoints="1"/>
            </p:cNvSpPr>
            <p:nvPr/>
          </p:nvSpPr>
          <p:spPr bwMode="auto">
            <a:xfrm>
              <a:off x="2534" y="2260"/>
              <a:ext cx="219"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1" y="191"/>
                  </a:moveTo>
                  <a:lnTo>
                    <a:pt x="0" y="1063"/>
                  </a:lnTo>
                  <a:cubicBezTo>
                    <a:pt x="0" y="1167"/>
                    <a:pt x="254" y="1252"/>
                    <a:pt x="566" y="1252"/>
                  </a:cubicBezTo>
                  <a:cubicBezTo>
                    <a:pt x="879" y="1252"/>
                    <a:pt x="1132" y="1167"/>
                    <a:pt x="1132" y="1063"/>
                  </a:cubicBezTo>
                  <a:lnTo>
                    <a:pt x="1132" y="189"/>
                  </a:lnTo>
                  <a:cubicBezTo>
                    <a:pt x="1132" y="293"/>
                    <a:pt x="879" y="378"/>
                    <a:pt x="566" y="378"/>
                  </a:cubicBezTo>
                  <a:cubicBezTo>
                    <a:pt x="256" y="378"/>
                    <a:pt x="4" y="295"/>
                    <a:pt x="1" y="191"/>
                  </a:cubicBezTo>
                  <a:close/>
                  <a:moveTo>
                    <a:pt x="1132" y="189"/>
                  </a:moveTo>
                  <a:cubicBezTo>
                    <a:pt x="1132" y="85"/>
                    <a:pt x="879" y="0"/>
                    <a:pt x="566" y="0"/>
                  </a:cubicBezTo>
                  <a:cubicBezTo>
                    <a:pt x="254" y="0"/>
                    <a:pt x="0" y="85"/>
                    <a:pt x="0" y="189"/>
                  </a:cubicBezTo>
                  <a:cubicBezTo>
                    <a:pt x="0" y="293"/>
                    <a:pt x="254" y="378"/>
                    <a:pt x="566" y="378"/>
                  </a:cubicBezTo>
                  <a:cubicBezTo>
                    <a:pt x="879" y="378"/>
                    <a:pt x="1132" y="293"/>
                    <a:pt x="1132" y="189"/>
                  </a:cubicBezTo>
                  <a:close/>
                </a:path>
              </a:pathLst>
            </a:custGeom>
            <a:solidFill>
              <a:srgbClr val="5B9BD5"/>
            </a:solidFill>
            <a:ln w="0">
              <a:solidFill>
                <a:srgbClr val="000000"/>
              </a:solidFill>
              <a:prstDash val="solid"/>
              <a:round/>
              <a:headEnd/>
              <a:tailEnd/>
            </a:ln>
          </p:spPr>
          <p:txBody>
            <a:bodyPr/>
            <a:lstStyle/>
            <a:p>
              <a:endParaRPr lang="en-US" sz="3199"/>
            </a:p>
          </p:txBody>
        </p:sp>
        <p:sp>
          <p:nvSpPr>
            <p:cNvPr id="37909" name="Freeform 19"/>
            <p:cNvSpPr>
              <a:spLocks noEditPoints="1"/>
            </p:cNvSpPr>
            <p:nvPr/>
          </p:nvSpPr>
          <p:spPr bwMode="auto">
            <a:xfrm>
              <a:off x="2534" y="2260"/>
              <a:ext cx="218"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1" y="191"/>
                  </a:moveTo>
                  <a:lnTo>
                    <a:pt x="0" y="1063"/>
                  </a:lnTo>
                  <a:cubicBezTo>
                    <a:pt x="0" y="1167"/>
                    <a:pt x="254" y="1252"/>
                    <a:pt x="566" y="1252"/>
                  </a:cubicBezTo>
                  <a:cubicBezTo>
                    <a:pt x="879" y="1252"/>
                    <a:pt x="1132" y="1167"/>
                    <a:pt x="1132" y="1063"/>
                  </a:cubicBezTo>
                  <a:lnTo>
                    <a:pt x="1132" y="189"/>
                  </a:lnTo>
                  <a:cubicBezTo>
                    <a:pt x="1132" y="293"/>
                    <a:pt x="879" y="378"/>
                    <a:pt x="566" y="378"/>
                  </a:cubicBezTo>
                  <a:cubicBezTo>
                    <a:pt x="256" y="378"/>
                    <a:pt x="4" y="295"/>
                    <a:pt x="1" y="191"/>
                  </a:cubicBezTo>
                  <a:close/>
                  <a:moveTo>
                    <a:pt x="1132" y="189"/>
                  </a:moveTo>
                  <a:cubicBezTo>
                    <a:pt x="1132" y="85"/>
                    <a:pt x="879" y="0"/>
                    <a:pt x="566" y="0"/>
                  </a:cubicBezTo>
                  <a:cubicBezTo>
                    <a:pt x="254" y="0"/>
                    <a:pt x="0" y="85"/>
                    <a:pt x="0" y="189"/>
                  </a:cubicBezTo>
                  <a:cubicBezTo>
                    <a:pt x="0" y="293"/>
                    <a:pt x="254" y="378"/>
                    <a:pt x="566" y="378"/>
                  </a:cubicBezTo>
                  <a:cubicBezTo>
                    <a:pt x="879" y="378"/>
                    <a:pt x="1132" y="293"/>
                    <a:pt x="1132" y="189"/>
                  </a:cubicBez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10" name="Rectangle 20"/>
            <p:cNvSpPr>
              <a:spLocks noChangeArrowheads="1"/>
            </p:cNvSpPr>
            <p:nvPr/>
          </p:nvSpPr>
          <p:spPr bwMode="auto">
            <a:xfrm>
              <a:off x="2249" y="1703"/>
              <a:ext cx="202" cy="241"/>
            </a:xfrm>
            <a:prstGeom prst="rect">
              <a:avLst/>
            </a:prstGeom>
            <a:solidFill>
              <a:srgbClr val="73AE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11" name="Freeform 21"/>
            <p:cNvSpPr>
              <a:spLocks noEditPoints="1"/>
            </p:cNvSpPr>
            <p:nvPr/>
          </p:nvSpPr>
          <p:spPr bwMode="auto">
            <a:xfrm>
              <a:off x="2249" y="1703"/>
              <a:ext cx="202" cy="241"/>
            </a:xfrm>
            <a:custGeom>
              <a:avLst/>
              <a:gdLst>
                <a:gd name="T0" fmla="*/ 0 w 202"/>
                <a:gd name="T1" fmla="*/ 241 h 241"/>
                <a:gd name="T2" fmla="*/ 202 w 202"/>
                <a:gd name="T3" fmla="*/ 241 h 241"/>
                <a:gd name="T4" fmla="*/ 202 w 202"/>
                <a:gd name="T5" fmla="*/ 0 h 241"/>
                <a:gd name="T6" fmla="*/ 0 w 202"/>
                <a:gd name="T7" fmla="*/ 0 h 241"/>
                <a:gd name="T8" fmla="*/ 0 w 202"/>
                <a:gd name="T9" fmla="*/ 241 h 241"/>
                <a:gd name="T10" fmla="*/ 101 w 202"/>
                <a:gd name="T11" fmla="*/ 241 h 241"/>
                <a:gd name="T12" fmla="*/ 101 w 202"/>
                <a:gd name="T13" fmla="*/ 0 h 241"/>
                <a:gd name="T14" fmla="*/ 101 w 202"/>
                <a:gd name="T15" fmla="*/ 24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2" h="241">
                  <a:moveTo>
                    <a:pt x="0" y="241"/>
                  </a:moveTo>
                  <a:lnTo>
                    <a:pt x="202" y="241"/>
                  </a:lnTo>
                  <a:lnTo>
                    <a:pt x="202" y="0"/>
                  </a:lnTo>
                  <a:lnTo>
                    <a:pt x="0" y="0"/>
                  </a:lnTo>
                  <a:lnTo>
                    <a:pt x="0" y="241"/>
                  </a:lnTo>
                  <a:close/>
                  <a:moveTo>
                    <a:pt x="101" y="241"/>
                  </a:moveTo>
                  <a:lnTo>
                    <a:pt x="101" y="0"/>
                  </a:lnTo>
                  <a:lnTo>
                    <a:pt x="101" y="241"/>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12" name="Freeform 22"/>
            <p:cNvSpPr>
              <a:spLocks noEditPoints="1"/>
            </p:cNvSpPr>
            <p:nvPr/>
          </p:nvSpPr>
          <p:spPr bwMode="auto">
            <a:xfrm>
              <a:off x="2269" y="1725"/>
              <a:ext cx="168" cy="201"/>
            </a:xfrm>
            <a:custGeom>
              <a:avLst/>
              <a:gdLst>
                <a:gd name="T0" fmla="*/ 167 w 168"/>
                <a:gd name="T1" fmla="*/ 52 h 201"/>
                <a:gd name="T2" fmla="*/ 122 w 168"/>
                <a:gd name="T3" fmla="*/ 1 h 201"/>
                <a:gd name="T4" fmla="*/ 50 w 168"/>
                <a:gd name="T5" fmla="*/ 22 h 201"/>
                <a:gd name="T6" fmla="*/ 56 w 168"/>
                <a:gd name="T7" fmla="*/ 0 h 201"/>
                <a:gd name="T8" fmla="*/ 50 w 168"/>
                <a:gd name="T9" fmla="*/ 22 h 201"/>
                <a:gd name="T10" fmla="*/ 56 w 168"/>
                <a:gd name="T11" fmla="*/ 53 h 201"/>
                <a:gd name="T12" fmla="*/ 50 w 168"/>
                <a:gd name="T13" fmla="*/ 31 h 201"/>
                <a:gd name="T14" fmla="*/ 36 w 168"/>
                <a:gd name="T15" fmla="*/ 22 h 201"/>
                <a:gd name="T16" fmla="*/ 42 w 168"/>
                <a:gd name="T17" fmla="*/ 0 h 201"/>
                <a:gd name="T18" fmla="*/ 36 w 168"/>
                <a:gd name="T19" fmla="*/ 22 h 201"/>
                <a:gd name="T20" fmla="*/ 42 w 168"/>
                <a:gd name="T21" fmla="*/ 53 h 201"/>
                <a:gd name="T22" fmla="*/ 36 w 168"/>
                <a:gd name="T23" fmla="*/ 31 h 201"/>
                <a:gd name="T24" fmla="*/ 14 w 168"/>
                <a:gd name="T25" fmla="*/ 22 h 201"/>
                <a:gd name="T26" fmla="*/ 20 w 168"/>
                <a:gd name="T27" fmla="*/ 0 h 201"/>
                <a:gd name="T28" fmla="*/ 14 w 168"/>
                <a:gd name="T29" fmla="*/ 22 h 201"/>
                <a:gd name="T30" fmla="*/ 20 w 168"/>
                <a:gd name="T31" fmla="*/ 53 h 201"/>
                <a:gd name="T32" fmla="*/ 14 w 168"/>
                <a:gd name="T33" fmla="*/ 31 h 201"/>
                <a:gd name="T34" fmla="*/ 0 w 168"/>
                <a:gd name="T35" fmla="*/ 22 h 201"/>
                <a:gd name="T36" fmla="*/ 6 w 168"/>
                <a:gd name="T37" fmla="*/ 0 h 201"/>
                <a:gd name="T38" fmla="*/ 0 w 168"/>
                <a:gd name="T39" fmla="*/ 22 h 201"/>
                <a:gd name="T40" fmla="*/ 6 w 168"/>
                <a:gd name="T41" fmla="*/ 53 h 201"/>
                <a:gd name="T42" fmla="*/ 0 w 168"/>
                <a:gd name="T43" fmla="*/ 31 h 201"/>
                <a:gd name="T44" fmla="*/ 115 w 168"/>
                <a:gd name="T45" fmla="*/ 171 h 201"/>
                <a:gd name="T46" fmla="*/ 168 w 168"/>
                <a:gd name="T47" fmla="*/ 175 h 201"/>
                <a:gd name="T48" fmla="*/ 115 w 168"/>
                <a:gd name="T49" fmla="*/ 171 h 201"/>
                <a:gd name="T50" fmla="*/ 115 w 168"/>
                <a:gd name="T51" fmla="*/ 188 h 201"/>
                <a:gd name="T52" fmla="*/ 168 w 168"/>
                <a:gd name="T53" fmla="*/ 184 h 201"/>
                <a:gd name="T54" fmla="*/ 115 w 168"/>
                <a:gd name="T55" fmla="*/ 197 h 201"/>
                <a:gd name="T56" fmla="*/ 168 w 168"/>
                <a:gd name="T57" fmla="*/ 201 h 201"/>
                <a:gd name="T58" fmla="*/ 115 w 168"/>
                <a:gd name="T59" fmla="*/ 197 h 201"/>
                <a:gd name="T60" fmla="*/ 63 w 168"/>
                <a:gd name="T61" fmla="*/ 175 h 201"/>
                <a:gd name="T62" fmla="*/ 10 w 168"/>
                <a:gd name="T63" fmla="*/ 171 h 201"/>
                <a:gd name="T64" fmla="*/ 10 w 168"/>
                <a:gd name="T65" fmla="*/ 188 h 201"/>
                <a:gd name="T66" fmla="*/ 63 w 168"/>
                <a:gd name="T67" fmla="*/ 184 h 201"/>
                <a:gd name="T68" fmla="*/ 10 w 168"/>
                <a:gd name="T69" fmla="*/ 188 h 201"/>
                <a:gd name="T70" fmla="*/ 63 w 168"/>
                <a:gd name="T71" fmla="*/ 201 h 201"/>
                <a:gd name="T72" fmla="*/ 10 w 168"/>
                <a:gd name="T73" fmla="*/ 197 h 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8" h="201">
                  <a:moveTo>
                    <a:pt x="122" y="52"/>
                  </a:moveTo>
                  <a:lnTo>
                    <a:pt x="167" y="52"/>
                  </a:lnTo>
                  <a:lnTo>
                    <a:pt x="167" y="1"/>
                  </a:lnTo>
                  <a:lnTo>
                    <a:pt x="122" y="1"/>
                  </a:lnTo>
                  <a:lnTo>
                    <a:pt x="122" y="52"/>
                  </a:lnTo>
                  <a:close/>
                  <a:moveTo>
                    <a:pt x="50" y="22"/>
                  </a:moveTo>
                  <a:lnTo>
                    <a:pt x="56" y="22"/>
                  </a:lnTo>
                  <a:lnTo>
                    <a:pt x="56" y="0"/>
                  </a:lnTo>
                  <a:lnTo>
                    <a:pt x="50" y="0"/>
                  </a:lnTo>
                  <a:lnTo>
                    <a:pt x="50" y="22"/>
                  </a:lnTo>
                  <a:close/>
                  <a:moveTo>
                    <a:pt x="50" y="53"/>
                  </a:moveTo>
                  <a:lnTo>
                    <a:pt x="56" y="53"/>
                  </a:lnTo>
                  <a:lnTo>
                    <a:pt x="56" y="31"/>
                  </a:lnTo>
                  <a:lnTo>
                    <a:pt x="50" y="31"/>
                  </a:lnTo>
                  <a:lnTo>
                    <a:pt x="50" y="53"/>
                  </a:lnTo>
                  <a:close/>
                  <a:moveTo>
                    <a:pt x="36" y="22"/>
                  </a:moveTo>
                  <a:lnTo>
                    <a:pt x="42" y="22"/>
                  </a:lnTo>
                  <a:lnTo>
                    <a:pt x="42" y="0"/>
                  </a:lnTo>
                  <a:lnTo>
                    <a:pt x="36" y="0"/>
                  </a:lnTo>
                  <a:lnTo>
                    <a:pt x="36" y="22"/>
                  </a:lnTo>
                  <a:close/>
                  <a:moveTo>
                    <a:pt x="36" y="53"/>
                  </a:moveTo>
                  <a:lnTo>
                    <a:pt x="42" y="53"/>
                  </a:lnTo>
                  <a:lnTo>
                    <a:pt x="42" y="31"/>
                  </a:lnTo>
                  <a:lnTo>
                    <a:pt x="36" y="31"/>
                  </a:lnTo>
                  <a:lnTo>
                    <a:pt x="36" y="53"/>
                  </a:lnTo>
                  <a:close/>
                  <a:moveTo>
                    <a:pt x="14" y="22"/>
                  </a:moveTo>
                  <a:lnTo>
                    <a:pt x="20" y="22"/>
                  </a:lnTo>
                  <a:lnTo>
                    <a:pt x="20" y="0"/>
                  </a:lnTo>
                  <a:lnTo>
                    <a:pt x="14" y="0"/>
                  </a:lnTo>
                  <a:lnTo>
                    <a:pt x="14" y="22"/>
                  </a:lnTo>
                  <a:close/>
                  <a:moveTo>
                    <a:pt x="14" y="53"/>
                  </a:moveTo>
                  <a:lnTo>
                    <a:pt x="20" y="53"/>
                  </a:lnTo>
                  <a:lnTo>
                    <a:pt x="20" y="31"/>
                  </a:lnTo>
                  <a:lnTo>
                    <a:pt x="14" y="31"/>
                  </a:lnTo>
                  <a:lnTo>
                    <a:pt x="14" y="53"/>
                  </a:lnTo>
                  <a:close/>
                  <a:moveTo>
                    <a:pt x="0" y="22"/>
                  </a:moveTo>
                  <a:lnTo>
                    <a:pt x="6" y="22"/>
                  </a:lnTo>
                  <a:lnTo>
                    <a:pt x="6" y="0"/>
                  </a:lnTo>
                  <a:lnTo>
                    <a:pt x="0" y="0"/>
                  </a:lnTo>
                  <a:lnTo>
                    <a:pt x="0" y="22"/>
                  </a:lnTo>
                  <a:close/>
                  <a:moveTo>
                    <a:pt x="0" y="53"/>
                  </a:moveTo>
                  <a:lnTo>
                    <a:pt x="6" y="53"/>
                  </a:lnTo>
                  <a:lnTo>
                    <a:pt x="6" y="31"/>
                  </a:lnTo>
                  <a:lnTo>
                    <a:pt x="0" y="31"/>
                  </a:lnTo>
                  <a:lnTo>
                    <a:pt x="0" y="53"/>
                  </a:lnTo>
                  <a:close/>
                  <a:moveTo>
                    <a:pt x="115" y="171"/>
                  </a:moveTo>
                  <a:lnTo>
                    <a:pt x="115" y="175"/>
                  </a:lnTo>
                  <a:lnTo>
                    <a:pt x="168" y="175"/>
                  </a:lnTo>
                  <a:lnTo>
                    <a:pt x="168" y="171"/>
                  </a:lnTo>
                  <a:lnTo>
                    <a:pt x="115" y="171"/>
                  </a:lnTo>
                  <a:close/>
                  <a:moveTo>
                    <a:pt x="115" y="184"/>
                  </a:moveTo>
                  <a:lnTo>
                    <a:pt x="115" y="188"/>
                  </a:lnTo>
                  <a:lnTo>
                    <a:pt x="168" y="188"/>
                  </a:lnTo>
                  <a:lnTo>
                    <a:pt x="168" y="184"/>
                  </a:lnTo>
                  <a:lnTo>
                    <a:pt x="115" y="184"/>
                  </a:lnTo>
                  <a:close/>
                  <a:moveTo>
                    <a:pt x="115" y="197"/>
                  </a:moveTo>
                  <a:lnTo>
                    <a:pt x="115" y="201"/>
                  </a:lnTo>
                  <a:lnTo>
                    <a:pt x="168" y="201"/>
                  </a:lnTo>
                  <a:lnTo>
                    <a:pt x="168" y="197"/>
                  </a:lnTo>
                  <a:lnTo>
                    <a:pt x="115" y="197"/>
                  </a:lnTo>
                  <a:close/>
                  <a:moveTo>
                    <a:pt x="10" y="175"/>
                  </a:moveTo>
                  <a:lnTo>
                    <a:pt x="63" y="175"/>
                  </a:lnTo>
                  <a:lnTo>
                    <a:pt x="63" y="171"/>
                  </a:lnTo>
                  <a:lnTo>
                    <a:pt x="10" y="171"/>
                  </a:lnTo>
                  <a:lnTo>
                    <a:pt x="10" y="175"/>
                  </a:lnTo>
                  <a:close/>
                  <a:moveTo>
                    <a:pt x="10" y="188"/>
                  </a:moveTo>
                  <a:lnTo>
                    <a:pt x="63" y="188"/>
                  </a:lnTo>
                  <a:lnTo>
                    <a:pt x="63" y="184"/>
                  </a:lnTo>
                  <a:lnTo>
                    <a:pt x="10" y="184"/>
                  </a:lnTo>
                  <a:lnTo>
                    <a:pt x="10" y="188"/>
                  </a:lnTo>
                  <a:close/>
                  <a:moveTo>
                    <a:pt x="10" y="201"/>
                  </a:moveTo>
                  <a:lnTo>
                    <a:pt x="63" y="201"/>
                  </a:lnTo>
                  <a:lnTo>
                    <a:pt x="63" y="197"/>
                  </a:lnTo>
                  <a:lnTo>
                    <a:pt x="10" y="197"/>
                  </a:lnTo>
                  <a:lnTo>
                    <a:pt x="10"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13" name="Freeform 23"/>
            <p:cNvSpPr>
              <a:spLocks noEditPoints="1"/>
            </p:cNvSpPr>
            <p:nvPr/>
          </p:nvSpPr>
          <p:spPr bwMode="auto">
            <a:xfrm>
              <a:off x="2396" y="1730"/>
              <a:ext cx="36" cy="43"/>
            </a:xfrm>
            <a:custGeom>
              <a:avLst/>
              <a:gdLst>
                <a:gd name="T0" fmla="*/ 6 w 187"/>
                <a:gd name="T1" fmla="*/ 2 h 221"/>
                <a:gd name="T2" fmla="*/ 7 w 187"/>
                <a:gd name="T3" fmla="*/ 1 h 221"/>
                <a:gd name="T4" fmla="*/ 5 w 187"/>
                <a:gd name="T5" fmla="*/ 1 h 221"/>
                <a:gd name="T6" fmla="*/ 5 w 187"/>
                <a:gd name="T7" fmla="*/ 3 h 221"/>
                <a:gd name="T8" fmla="*/ 7 w 187"/>
                <a:gd name="T9" fmla="*/ 3 h 221"/>
                <a:gd name="T10" fmla="*/ 6 w 187"/>
                <a:gd name="T11" fmla="*/ 2 h 221"/>
                <a:gd name="T12" fmla="*/ 5 w 187"/>
                <a:gd name="T13" fmla="*/ 3 h 221"/>
                <a:gd name="T14" fmla="*/ 6 w 187"/>
                <a:gd name="T15" fmla="*/ 6 h 221"/>
                <a:gd name="T16" fmla="*/ 7 w 187"/>
                <a:gd name="T17" fmla="*/ 6 h 221"/>
                <a:gd name="T18" fmla="*/ 5 w 187"/>
                <a:gd name="T19" fmla="*/ 5 h 221"/>
                <a:gd name="T20" fmla="*/ 5 w 187"/>
                <a:gd name="T21" fmla="*/ 7 h 221"/>
                <a:gd name="T22" fmla="*/ 7 w 187"/>
                <a:gd name="T23" fmla="*/ 8 h 221"/>
                <a:gd name="T24" fmla="*/ 6 w 187"/>
                <a:gd name="T25" fmla="*/ 7 h 221"/>
                <a:gd name="T26" fmla="*/ 5 w 187"/>
                <a:gd name="T27" fmla="*/ 7 h 221"/>
                <a:gd name="T28" fmla="*/ 3 w 187"/>
                <a:gd name="T29" fmla="*/ 2 h 221"/>
                <a:gd name="T30" fmla="*/ 4 w 187"/>
                <a:gd name="T31" fmla="*/ 1 h 221"/>
                <a:gd name="T32" fmla="*/ 3 w 187"/>
                <a:gd name="T33" fmla="*/ 1 h 221"/>
                <a:gd name="T34" fmla="*/ 3 w 187"/>
                <a:gd name="T35" fmla="*/ 3 h 221"/>
                <a:gd name="T36" fmla="*/ 4 w 187"/>
                <a:gd name="T37" fmla="*/ 3 h 221"/>
                <a:gd name="T38" fmla="*/ 4 w 187"/>
                <a:gd name="T39" fmla="*/ 2 h 221"/>
                <a:gd name="T40" fmla="*/ 3 w 187"/>
                <a:gd name="T41" fmla="*/ 3 h 221"/>
                <a:gd name="T42" fmla="*/ 3 w 187"/>
                <a:gd name="T43" fmla="*/ 6 h 221"/>
                <a:gd name="T44" fmla="*/ 4 w 187"/>
                <a:gd name="T45" fmla="*/ 5 h 221"/>
                <a:gd name="T46" fmla="*/ 3 w 187"/>
                <a:gd name="T47" fmla="*/ 5 h 221"/>
                <a:gd name="T48" fmla="*/ 3 w 187"/>
                <a:gd name="T49" fmla="*/ 7 h 221"/>
                <a:gd name="T50" fmla="*/ 4 w 187"/>
                <a:gd name="T51" fmla="*/ 8 h 221"/>
                <a:gd name="T52" fmla="*/ 4 w 187"/>
                <a:gd name="T53" fmla="*/ 7 h 221"/>
                <a:gd name="T54" fmla="*/ 3 w 187"/>
                <a:gd name="T55" fmla="*/ 7 h 221"/>
                <a:gd name="T56" fmla="*/ 1 w 187"/>
                <a:gd name="T57" fmla="*/ 2 h 221"/>
                <a:gd name="T58" fmla="*/ 2 w 187"/>
                <a:gd name="T59" fmla="*/ 1 h 221"/>
                <a:gd name="T60" fmla="*/ 0 w 187"/>
                <a:gd name="T61" fmla="*/ 1 h 221"/>
                <a:gd name="T62" fmla="*/ 0 w 187"/>
                <a:gd name="T63" fmla="*/ 3 h 221"/>
                <a:gd name="T64" fmla="*/ 2 w 187"/>
                <a:gd name="T65" fmla="*/ 3 h 221"/>
                <a:gd name="T66" fmla="*/ 1 w 187"/>
                <a:gd name="T67" fmla="*/ 2 h 221"/>
                <a:gd name="T68" fmla="*/ 0 w 187"/>
                <a:gd name="T69" fmla="*/ 3 h 221"/>
                <a:gd name="T70" fmla="*/ 1 w 187"/>
                <a:gd name="T71" fmla="*/ 6 h 221"/>
                <a:gd name="T72" fmla="*/ 2 w 187"/>
                <a:gd name="T73" fmla="*/ 5 h 221"/>
                <a:gd name="T74" fmla="*/ 0 w 187"/>
                <a:gd name="T75" fmla="*/ 5 h 221"/>
                <a:gd name="T76" fmla="*/ 0 w 187"/>
                <a:gd name="T77" fmla="*/ 7 h 221"/>
                <a:gd name="T78" fmla="*/ 2 w 187"/>
                <a:gd name="T79" fmla="*/ 8 h 221"/>
                <a:gd name="T80" fmla="*/ 1 w 187"/>
                <a:gd name="T81" fmla="*/ 7 h 221"/>
                <a:gd name="T82" fmla="*/ 0 w 187"/>
                <a:gd name="T83" fmla="*/ 7 h 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7" h="221">
                  <a:moveTo>
                    <a:pt x="146" y="15"/>
                  </a:moveTo>
                  <a:cubicBezTo>
                    <a:pt x="143" y="25"/>
                    <a:pt x="148" y="37"/>
                    <a:pt x="158" y="40"/>
                  </a:cubicBezTo>
                  <a:cubicBezTo>
                    <a:pt x="168" y="44"/>
                    <a:pt x="179" y="39"/>
                    <a:pt x="183" y="29"/>
                  </a:cubicBezTo>
                  <a:cubicBezTo>
                    <a:pt x="183" y="29"/>
                    <a:pt x="183" y="29"/>
                    <a:pt x="183" y="29"/>
                  </a:cubicBezTo>
                  <a:cubicBezTo>
                    <a:pt x="187" y="18"/>
                    <a:pt x="182" y="7"/>
                    <a:pt x="172" y="3"/>
                  </a:cubicBezTo>
                  <a:cubicBezTo>
                    <a:pt x="162" y="0"/>
                    <a:pt x="150" y="5"/>
                    <a:pt x="146" y="15"/>
                  </a:cubicBezTo>
                  <a:cubicBezTo>
                    <a:pt x="146" y="15"/>
                    <a:pt x="146" y="15"/>
                    <a:pt x="146" y="15"/>
                  </a:cubicBezTo>
                  <a:close/>
                  <a:moveTo>
                    <a:pt x="147" y="73"/>
                  </a:moveTo>
                  <a:cubicBezTo>
                    <a:pt x="142" y="83"/>
                    <a:pt x="147" y="95"/>
                    <a:pt x="157" y="99"/>
                  </a:cubicBezTo>
                  <a:cubicBezTo>
                    <a:pt x="167" y="103"/>
                    <a:pt x="179" y="98"/>
                    <a:pt x="183" y="88"/>
                  </a:cubicBezTo>
                  <a:cubicBezTo>
                    <a:pt x="183" y="88"/>
                    <a:pt x="183" y="88"/>
                    <a:pt x="183" y="88"/>
                  </a:cubicBezTo>
                  <a:cubicBezTo>
                    <a:pt x="187" y="78"/>
                    <a:pt x="182" y="67"/>
                    <a:pt x="172" y="62"/>
                  </a:cubicBezTo>
                  <a:cubicBezTo>
                    <a:pt x="162" y="58"/>
                    <a:pt x="151" y="63"/>
                    <a:pt x="147" y="73"/>
                  </a:cubicBezTo>
                  <a:cubicBezTo>
                    <a:pt x="147" y="73"/>
                    <a:pt x="147" y="73"/>
                    <a:pt x="147" y="73"/>
                  </a:cubicBezTo>
                  <a:close/>
                  <a:moveTo>
                    <a:pt x="147" y="132"/>
                  </a:moveTo>
                  <a:cubicBezTo>
                    <a:pt x="142" y="141"/>
                    <a:pt x="147" y="153"/>
                    <a:pt x="157" y="157"/>
                  </a:cubicBezTo>
                  <a:cubicBezTo>
                    <a:pt x="167" y="162"/>
                    <a:pt x="178" y="157"/>
                    <a:pt x="183" y="147"/>
                  </a:cubicBezTo>
                  <a:cubicBezTo>
                    <a:pt x="183" y="147"/>
                    <a:pt x="183" y="147"/>
                    <a:pt x="183" y="147"/>
                  </a:cubicBezTo>
                  <a:cubicBezTo>
                    <a:pt x="187" y="137"/>
                    <a:pt x="183" y="126"/>
                    <a:pt x="173" y="121"/>
                  </a:cubicBezTo>
                  <a:cubicBezTo>
                    <a:pt x="163" y="117"/>
                    <a:pt x="151" y="121"/>
                    <a:pt x="147" y="131"/>
                  </a:cubicBezTo>
                  <a:cubicBezTo>
                    <a:pt x="147" y="131"/>
                    <a:pt x="147" y="131"/>
                    <a:pt x="147" y="132"/>
                  </a:cubicBezTo>
                  <a:close/>
                  <a:moveTo>
                    <a:pt x="147" y="190"/>
                  </a:moveTo>
                  <a:cubicBezTo>
                    <a:pt x="142" y="200"/>
                    <a:pt x="147" y="212"/>
                    <a:pt x="157" y="216"/>
                  </a:cubicBezTo>
                  <a:cubicBezTo>
                    <a:pt x="167" y="221"/>
                    <a:pt x="178" y="216"/>
                    <a:pt x="183" y="206"/>
                  </a:cubicBezTo>
                  <a:cubicBezTo>
                    <a:pt x="183" y="206"/>
                    <a:pt x="183" y="206"/>
                    <a:pt x="183" y="206"/>
                  </a:cubicBezTo>
                  <a:cubicBezTo>
                    <a:pt x="187" y="196"/>
                    <a:pt x="183" y="185"/>
                    <a:pt x="173" y="180"/>
                  </a:cubicBezTo>
                  <a:cubicBezTo>
                    <a:pt x="163" y="176"/>
                    <a:pt x="151" y="180"/>
                    <a:pt x="147" y="190"/>
                  </a:cubicBezTo>
                  <a:cubicBezTo>
                    <a:pt x="147" y="190"/>
                    <a:pt x="147" y="190"/>
                    <a:pt x="147" y="190"/>
                  </a:cubicBezTo>
                  <a:close/>
                  <a:moveTo>
                    <a:pt x="75" y="16"/>
                  </a:moveTo>
                  <a:cubicBezTo>
                    <a:pt x="71" y="26"/>
                    <a:pt x="77" y="37"/>
                    <a:pt x="87" y="41"/>
                  </a:cubicBezTo>
                  <a:cubicBezTo>
                    <a:pt x="98" y="44"/>
                    <a:pt x="109" y="38"/>
                    <a:pt x="112" y="28"/>
                  </a:cubicBezTo>
                  <a:cubicBezTo>
                    <a:pt x="112" y="28"/>
                    <a:pt x="112" y="28"/>
                    <a:pt x="112" y="28"/>
                  </a:cubicBezTo>
                  <a:cubicBezTo>
                    <a:pt x="115" y="17"/>
                    <a:pt x="110" y="6"/>
                    <a:pt x="99" y="3"/>
                  </a:cubicBezTo>
                  <a:cubicBezTo>
                    <a:pt x="89" y="0"/>
                    <a:pt x="78" y="5"/>
                    <a:pt x="75" y="16"/>
                  </a:cubicBezTo>
                  <a:cubicBezTo>
                    <a:pt x="75" y="16"/>
                    <a:pt x="75" y="16"/>
                    <a:pt x="75" y="16"/>
                  </a:cubicBezTo>
                  <a:close/>
                  <a:moveTo>
                    <a:pt x="75" y="74"/>
                  </a:moveTo>
                  <a:cubicBezTo>
                    <a:pt x="71" y="84"/>
                    <a:pt x="77" y="96"/>
                    <a:pt x="87" y="99"/>
                  </a:cubicBezTo>
                  <a:cubicBezTo>
                    <a:pt x="97" y="103"/>
                    <a:pt x="108" y="98"/>
                    <a:pt x="112" y="87"/>
                  </a:cubicBezTo>
                  <a:cubicBezTo>
                    <a:pt x="112" y="87"/>
                    <a:pt x="112" y="87"/>
                    <a:pt x="112" y="87"/>
                  </a:cubicBezTo>
                  <a:cubicBezTo>
                    <a:pt x="116" y="77"/>
                    <a:pt x="110" y="66"/>
                    <a:pt x="100" y="62"/>
                  </a:cubicBezTo>
                  <a:cubicBezTo>
                    <a:pt x="90" y="58"/>
                    <a:pt x="79" y="64"/>
                    <a:pt x="75" y="74"/>
                  </a:cubicBezTo>
                  <a:cubicBezTo>
                    <a:pt x="75" y="74"/>
                    <a:pt x="75" y="74"/>
                    <a:pt x="75" y="74"/>
                  </a:cubicBezTo>
                  <a:close/>
                  <a:moveTo>
                    <a:pt x="75" y="132"/>
                  </a:moveTo>
                  <a:cubicBezTo>
                    <a:pt x="71" y="143"/>
                    <a:pt x="76" y="154"/>
                    <a:pt x="86" y="158"/>
                  </a:cubicBezTo>
                  <a:cubicBezTo>
                    <a:pt x="97" y="162"/>
                    <a:pt x="108" y="157"/>
                    <a:pt x="112" y="146"/>
                  </a:cubicBezTo>
                  <a:cubicBezTo>
                    <a:pt x="112" y="146"/>
                    <a:pt x="112" y="146"/>
                    <a:pt x="112" y="146"/>
                  </a:cubicBezTo>
                  <a:cubicBezTo>
                    <a:pt x="116" y="136"/>
                    <a:pt x="111" y="125"/>
                    <a:pt x="100" y="121"/>
                  </a:cubicBezTo>
                  <a:cubicBezTo>
                    <a:pt x="90" y="117"/>
                    <a:pt x="79" y="122"/>
                    <a:pt x="75" y="132"/>
                  </a:cubicBezTo>
                  <a:cubicBezTo>
                    <a:pt x="75" y="132"/>
                    <a:pt x="75" y="132"/>
                    <a:pt x="75" y="132"/>
                  </a:cubicBezTo>
                  <a:close/>
                  <a:moveTo>
                    <a:pt x="75" y="191"/>
                  </a:moveTo>
                  <a:cubicBezTo>
                    <a:pt x="71" y="201"/>
                    <a:pt x="76" y="213"/>
                    <a:pt x="86" y="217"/>
                  </a:cubicBezTo>
                  <a:cubicBezTo>
                    <a:pt x="97" y="220"/>
                    <a:pt x="108" y="215"/>
                    <a:pt x="112" y="205"/>
                  </a:cubicBezTo>
                  <a:cubicBezTo>
                    <a:pt x="112" y="205"/>
                    <a:pt x="112" y="205"/>
                    <a:pt x="112" y="205"/>
                  </a:cubicBezTo>
                  <a:cubicBezTo>
                    <a:pt x="116" y="195"/>
                    <a:pt x="111" y="184"/>
                    <a:pt x="100" y="180"/>
                  </a:cubicBezTo>
                  <a:cubicBezTo>
                    <a:pt x="90" y="176"/>
                    <a:pt x="79" y="181"/>
                    <a:pt x="75" y="191"/>
                  </a:cubicBezTo>
                  <a:cubicBezTo>
                    <a:pt x="75" y="191"/>
                    <a:pt x="75" y="191"/>
                    <a:pt x="75" y="191"/>
                  </a:cubicBezTo>
                  <a:close/>
                  <a:moveTo>
                    <a:pt x="3" y="17"/>
                  </a:moveTo>
                  <a:cubicBezTo>
                    <a:pt x="0" y="27"/>
                    <a:pt x="6" y="38"/>
                    <a:pt x="17" y="41"/>
                  </a:cubicBezTo>
                  <a:cubicBezTo>
                    <a:pt x="27" y="44"/>
                    <a:pt x="38" y="38"/>
                    <a:pt x="41" y="27"/>
                  </a:cubicBezTo>
                  <a:cubicBezTo>
                    <a:pt x="41" y="27"/>
                    <a:pt x="41" y="27"/>
                    <a:pt x="41" y="27"/>
                  </a:cubicBezTo>
                  <a:cubicBezTo>
                    <a:pt x="44" y="16"/>
                    <a:pt x="38" y="6"/>
                    <a:pt x="27" y="3"/>
                  </a:cubicBezTo>
                  <a:cubicBezTo>
                    <a:pt x="17" y="0"/>
                    <a:pt x="6" y="6"/>
                    <a:pt x="3" y="17"/>
                  </a:cubicBezTo>
                  <a:cubicBezTo>
                    <a:pt x="3" y="17"/>
                    <a:pt x="3" y="17"/>
                    <a:pt x="3" y="17"/>
                  </a:cubicBezTo>
                  <a:close/>
                  <a:moveTo>
                    <a:pt x="3" y="75"/>
                  </a:moveTo>
                  <a:cubicBezTo>
                    <a:pt x="0" y="85"/>
                    <a:pt x="6" y="96"/>
                    <a:pt x="16" y="100"/>
                  </a:cubicBezTo>
                  <a:cubicBezTo>
                    <a:pt x="27" y="103"/>
                    <a:pt x="38" y="97"/>
                    <a:pt x="41" y="86"/>
                  </a:cubicBezTo>
                  <a:cubicBezTo>
                    <a:pt x="41" y="86"/>
                    <a:pt x="41" y="86"/>
                    <a:pt x="41" y="86"/>
                  </a:cubicBezTo>
                  <a:cubicBezTo>
                    <a:pt x="44" y="76"/>
                    <a:pt x="38" y="65"/>
                    <a:pt x="28" y="62"/>
                  </a:cubicBezTo>
                  <a:cubicBezTo>
                    <a:pt x="17" y="59"/>
                    <a:pt x="6" y="64"/>
                    <a:pt x="3" y="75"/>
                  </a:cubicBezTo>
                  <a:cubicBezTo>
                    <a:pt x="3" y="75"/>
                    <a:pt x="3" y="75"/>
                    <a:pt x="3" y="75"/>
                  </a:cubicBezTo>
                  <a:close/>
                  <a:moveTo>
                    <a:pt x="3" y="134"/>
                  </a:moveTo>
                  <a:cubicBezTo>
                    <a:pt x="0" y="144"/>
                    <a:pt x="6" y="155"/>
                    <a:pt x="16" y="158"/>
                  </a:cubicBezTo>
                  <a:cubicBezTo>
                    <a:pt x="26" y="161"/>
                    <a:pt x="37" y="156"/>
                    <a:pt x="41" y="145"/>
                  </a:cubicBezTo>
                  <a:cubicBezTo>
                    <a:pt x="41" y="145"/>
                    <a:pt x="41" y="145"/>
                    <a:pt x="41" y="145"/>
                  </a:cubicBezTo>
                  <a:cubicBezTo>
                    <a:pt x="44" y="135"/>
                    <a:pt x="38" y="124"/>
                    <a:pt x="28" y="121"/>
                  </a:cubicBezTo>
                  <a:cubicBezTo>
                    <a:pt x="18" y="117"/>
                    <a:pt x="7" y="123"/>
                    <a:pt x="3" y="133"/>
                  </a:cubicBezTo>
                  <a:cubicBezTo>
                    <a:pt x="3" y="133"/>
                    <a:pt x="3" y="133"/>
                    <a:pt x="3" y="134"/>
                  </a:cubicBezTo>
                  <a:close/>
                  <a:moveTo>
                    <a:pt x="3" y="192"/>
                  </a:moveTo>
                  <a:cubicBezTo>
                    <a:pt x="0" y="203"/>
                    <a:pt x="6" y="214"/>
                    <a:pt x="16" y="217"/>
                  </a:cubicBezTo>
                  <a:cubicBezTo>
                    <a:pt x="26" y="220"/>
                    <a:pt x="37" y="215"/>
                    <a:pt x="41" y="204"/>
                  </a:cubicBezTo>
                  <a:cubicBezTo>
                    <a:pt x="41" y="204"/>
                    <a:pt x="41" y="204"/>
                    <a:pt x="41" y="204"/>
                  </a:cubicBezTo>
                  <a:cubicBezTo>
                    <a:pt x="44" y="194"/>
                    <a:pt x="38" y="183"/>
                    <a:pt x="28" y="179"/>
                  </a:cubicBezTo>
                  <a:cubicBezTo>
                    <a:pt x="18" y="176"/>
                    <a:pt x="7" y="182"/>
                    <a:pt x="3" y="192"/>
                  </a:cubicBezTo>
                  <a:cubicBezTo>
                    <a:pt x="3" y="192"/>
                    <a:pt x="3" y="192"/>
                    <a:pt x="3" y="192"/>
                  </a:cubicBezTo>
                  <a:close/>
                </a:path>
              </a:pathLst>
            </a:custGeom>
            <a:solidFill>
              <a:srgbClr val="A5A5A5"/>
            </a:solidFill>
            <a:ln w="0">
              <a:solidFill>
                <a:srgbClr val="000000"/>
              </a:solidFill>
              <a:prstDash val="solid"/>
              <a:round/>
              <a:headEnd/>
              <a:tailEnd/>
            </a:ln>
          </p:spPr>
          <p:txBody>
            <a:bodyPr/>
            <a:lstStyle/>
            <a:p>
              <a:endParaRPr lang="en-US" sz="3199"/>
            </a:p>
          </p:txBody>
        </p:sp>
        <p:sp>
          <p:nvSpPr>
            <p:cNvPr id="37914" name="Rectangle 24"/>
            <p:cNvSpPr>
              <a:spLocks noChangeArrowheads="1"/>
            </p:cNvSpPr>
            <p:nvPr/>
          </p:nvSpPr>
          <p:spPr bwMode="auto">
            <a:xfrm>
              <a:off x="2537" y="1703"/>
              <a:ext cx="203" cy="241"/>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15" name="Freeform 25"/>
            <p:cNvSpPr>
              <a:spLocks noEditPoints="1"/>
            </p:cNvSpPr>
            <p:nvPr/>
          </p:nvSpPr>
          <p:spPr bwMode="auto">
            <a:xfrm>
              <a:off x="2537" y="1703"/>
              <a:ext cx="203" cy="241"/>
            </a:xfrm>
            <a:custGeom>
              <a:avLst/>
              <a:gdLst>
                <a:gd name="T0" fmla="*/ 0 w 203"/>
                <a:gd name="T1" fmla="*/ 241 h 241"/>
                <a:gd name="T2" fmla="*/ 203 w 203"/>
                <a:gd name="T3" fmla="*/ 241 h 241"/>
                <a:gd name="T4" fmla="*/ 203 w 203"/>
                <a:gd name="T5" fmla="*/ 0 h 241"/>
                <a:gd name="T6" fmla="*/ 0 w 203"/>
                <a:gd name="T7" fmla="*/ 0 h 241"/>
                <a:gd name="T8" fmla="*/ 0 w 203"/>
                <a:gd name="T9" fmla="*/ 241 h 241"/>
                <a:gd name="T10" fmla="*/ 102 w 203"/>
                <a:gd name="T11" fmla="*/ 241 h 241"/>
                <a:gd name="T12" fmla="*/ 102 w 203"/>
                <a:gd name="T13" fmla="*/ 0 h 241"/>
                <a:gd name="T14" fmla="*/ 102 w 203"/>
                <a:gd name="T15" fmla="*/ 24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 h="241">
                  <a:moveTo>
                    <a:pt x="0" y="241"/>
                  </a:moveTo>
                  <a:lnTo>
                    <a:pt x="203" y="241"/>
                  </a:lnTo>
                  <a:lnTo>
                    <a:pt x="203" y="0"/>
                  </a:lnTo>
                  <a:lnTo>
                    <a:pt x="0" y="0"/>
                  </a:lnTo>
                  <a:lnTo>
                    <a:pt x="0" y="241"/>
                  </a:lnTo>
                  <a:close/>
                  <a:moveTo>
                    <a:pt x="102" y="241"/>
                  </a:moveTo>
                  <a:lnTo>
                    <a:pt x="102" y="0"/>
                  </a:lnTo>
                  <a:lnTo>
                    <a:pt x="102" y="241"/>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16" name="Freeform 26"/>
            <p:cNvSpPr>
              <a:spLocks noEditPoints="1"/>
            </p:cNvSpPr>
            <p:nvPr/>
          </p:nvSpPr>
          <p:spPr bwMode="auto">
            <a:xfrm>
              <a:off x="2557" y="1725"/>
              <a:ext cx="168" cy="201"/>
            </a:xfrm>
            <a:custGeom>
              <a:avLst/>
              <a:gdLst>
                <a:gd name="T0" fmla="*/ 168 w 168"/>
                <a:gd name="T1" fmla="*/ 52 h 201"/>
                <a:gd name="T2" fmla="*/ 123 w 168"/>
                <a:gd name="T3" fmla="*/ 1 h 201"/>
                <a:gd name="T4" fmla="*/ 51 w 168"/>
                <a:gd name="T5" fmla="*/ 22 h 201"/>
                <a:gd name="T6" fmla="*/ 57 w 168"/>
                <a:gd name="T7" fmla="*/ 0 h 201"/>
                <a:gd name="T8" fmla="*/ 51 w 168"/>
                <a:gd name="T9" fmla="*/ 22 h 201"/>
                <a:gd name="T10" fmla="*/ 57 w 168"/>
                <a:gd name="T11" fmla="*/ 53 h 201"/>
                <a:gd name="T12" fmla="*/ 51 w 168"/>
                <a:gd name="T13" fmla="*/ 31 h 201"/>
                <a:gd name="T14" fmla="*/ 36 w 168"/>
                <a:gd name="T15" fmla="*/ 22 h 201"/>
                <a:gd name="T16" fmla="*/ 43 w 168"/>
                <a:gd name="T17" fmla="*/ 0 h 201"/>
                <a:gd name="T18" fmla="*/ 36 w 168"/>
                <a:gd name="T19" fmla="*/ 22 h 201"/>
                <a:gd name="T20" fmla="*/ 43 w 168"/>
                <a:gd name="T21" fmla="*/ 53 h 201"/>
                <a:gd name="T22" fmla="*/ 36 w 168"/>
                <a:gd name="T23" fmla="*/ 31 h 201"/>
                <a:gd name="T24" fmla="*/ 15 w 168"/>
                <a:gd name="T25" fmla="*/ 22 h 201"/>
                <a:gd name="T26" fmla="*/ 21 w 168"/>
                <a:gd name="T27" fmla="*/ 0 h 201"/>
                <a:gd name="T28" fmla="*/ 15 w 168"/>
                <a:gd name="T29" fmla="*/ 22 h 201"/>
                <a:gd name="T30" fmla="*/ 21 w 168"/>
                <a:gd name="T31" fmla="*/ 53 h 201"/>
                <a:gd name="T32" fmla="*/ 15 w 168"/>
                <a:gd name="T33" fmla="*/ 31 h 201"/>
                <a:gd name="T34" fmla="*/ 0 w 168"/>
                <a:gd name="T35" fmla="*/ 22 h 201"/>
                <a:gd name="T36" fmla="*/ 6 w 168"/>
                <a:gd name="T37" fmla="*/ 0 h 201"/>
                <a:gd name="T38" fmla="*/ 0 w 168"/>
                <a:gd name="T39" fmla="*/ 22 h 201"/>
                <a:gd name="T40" fmla="*/ 6 w 168"/>
                <a:gd name="T41" fmla="*/ 53 h 201"/>
                <a:gd name="T42" fmla="*/ 0 w 168"/>
                <a:gd name="T43" fmla="*/ 31 h 201"/>
                <a:gd name="T44" fmla="*/ 115 w 168"/>
                <a:gd name="T45" fmla="*/ 171 h 201"/>
                <a:gd name="T46" fmla="*/ 168 w 168"/>
                <a:gd name="T47" fmla="*/ 175 h 201"/>
                <a:gd name="T48" fmla="*/ 115 w 168"/>
                <a:gd name="T49" fmla="*/ 171 h 201"/>
                <a:gd name="T50" fmla="*/ 115 w 168"/>
                <a:gd name="T51" fmla="*/ 188 h 201"/>
                <a:gd name="T52" fmla="*/ 168 w 168"/>
                <a:gd name="T53" fmla="*/ 184 h 201"/>
                <a:gd name="T54" fmla="*/ 115 w 168"/>
                <a:gd name="T55" fmla="*/ 197 h 201"/>
                <a:gd name="T56" fmla="*/ 168 w 168"/>
                <a:gd name="T57" fmla="*/ 201 h 201"/>
                <a:gd name="T58" fmla="*/ 115 w 168"/>
                <a:gd name="T59" fmla="*/ 197 h 201"/>
                <a:gd name="T60" fmla="*/ 63 w 168"/>
                <a:gd name="T61" fmla="*/ 175 h 201"/>
                <a:gd name="T62" fmla="*/ 10 w 168"/>
                <a:gd name="T63" fmla="*/ 171 h 201"/>
                <a:gd name="T64" fmla="*/ 10 w 168"/>
                <a:gd name="T65" fmla="*/ 188 h 201"/>
                <a:gd name="T66" fmla="*/ 63 w 168"/>
                <a:gd name="T67" fmla="*/ 184 h 201"/>
                <a:gd name="T68" fmla="*/ 10 w 168"/>
                <a:gd name="T69" fmla="*/ 188 h 201"/>
                <a:gd name="T70" fmla="*/ 63 w 168"/>
                <a:gd name="T71" fmla="*/ 201 h 201"/>
                <a:gd name="T72" fmla="*/ 10 w 168"/>
                <a:gd name="T73" fmla="*/ 197 h 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8" h="201">
                  <a:moveTo>
                    <a:pt x="123" y="52"/>
                  </a:moveTo>
                  <a:lnTo>
                    <a:pt x="168" y="52"/>
                  </a:lnTo>
                  <a:lnTo>
                    <a:pt x="168" y="1"/>
                  </a:lnTo>
                  <a:lnTo>
                    <a:pt x="123" y="1"/>
                  </a:lnTo>
                  <a:lnTo>
                    <a:pt x="123" y="52"/>
                  </a:lnTo>
                  <a:close/>
                  <a:moveTo>
                    <a:pt x="51" y="22"/>
                  </a:moveTo>
                  <a:lnTo>
                    <a:pt x="57" y="22"/>
                  </a:lnTo>
                  <a:lnTo>
                    <a:pt x="57" y="0"/>
                  </a:lnTo>
                  <a:lnTo>
                    <a:pt x="51" y="0"/>
                  </a:lnTo>
                  <a:lnTo>
                    <a:pt x="51" y="22"/>
                  </a:lnTo>
                  <a:close/>
                  <a:moveTo>
                    <a:pt x="51" y="53"/>
                  </a:moveTo>
                  <a:lnTo>
                    <a:pt x="57" y="53"/>
                  </a:lnTo>
                  <a:lnTo>
                    <a:pt x="57" y="31"/>
                  </a:lnTo>
                  <a:lnTo>
                    <a:pt x="51" y="31"/>
                  </a:lnTo>
                  <a:lnTo>
                    <a:pt x="51" y="53"/>
                  </a:lnTo>
                  <a:close/>
                  <a:moveTo>
                    <a:pt x="36" y="22"/>
                  </a:moveTo>
                  <a:lnTo>
                    <a:pt x="43" y="22"/>
                  </a:lnTo>
                  <a:lnTo>
                    <a:pt x="43" y="0"/>
                  </a:lnTo>
                  <a:lnTo>
                    <a:pt x="36" y="0"/>
                  </a:lnTo>
                  <a:lnTo>
                    <a:pt x="36" y="22"/>
                  </a:lnTo>
                  <a:close/>
                  <a:moveTo>
                    <a:pt x="36" y="53"/>
                  </a:moveTo>
                  <a:lnTo>
                    <a:pt x="43" y="53"/>
                  </a:lnTo>
                  <a:lnTo>
                    <a:pt x="43" y="31"/>
                  </a:lnTo>
                  <a:lnTo>
                    <a:pt x="36" y="31"/>
                  </a:lnTo>
                  <a:lnTo>
                    <a:pt x="36" y="53"/>
                  </a:lnTo>
                  <a:close/>
                  <a:moveTo>
                    <a:pt x="15" y="22"/>
                  </a:moveTo>
                  <a:lnTo>
                    <a:pt x="21" y="22"/>
                  </a:lnTo>
                  <a:lnTo>
                    <a:pt x="21" y="0"/>
                  </a:lnTo>
                  <a:lnTo>
                    <a:pt x="15" y="0"/>
                  </a:lnTo>
                  <a:lnTo>
                    <a:pt x="15" y="22"/>
                  </a:lnTo>
                  <a:close/>
                  <a:moveTo>
                    <a:pt x="15" y="53"/>
                  </a:moveTo>
                  <a:lnTo>
                    <a:pt x="21" y="53"/>
                  </a:lnTo>
                  <a:lnTo>
                    <a:pt x="21" y="31"/>
                  </a:lnTo>
                  <a:lnTo>
                    <a:pt x="15" y="31"/>
                  </a:lnTo>
                  <a:lnTo>
                    <a:pt x="15" y="53"/>
                  </a:lnTo>
                  <a:close/>
                  <a:moveTo>
                    <a:pt x="0" y="22"/>
                  </a:moveTo>
                  <a:lnTo>
                    <a:pt x="6" y="22"/>
                  </a:lnTo>
                  <a:lnTo>
                    <a:pt x="6" y="0"/>
                  </a:lnTo>
                  <a:lnTo>
                    <a:pt x="0" y="0"/>
                  </a:lnTo>
                  <a:lnTo>
                    <a:pt x="0" y="22"/>
                  </a:lnTo>
                  <a:close/>
                  <a:moveTo>
                    <a:pt x="0" y="53"/>
                  </a:moveTo>
                  <a:lnTo>
                    <a:pt x="6" y="53"/>
                  </a:lnTo>
                  <a:lnTo>
                    <a:pt x="6" y="31"/>
                  </a:lnTo>
                  <a:lnTo>
                    <a:pt x="0" y="31"/>
                  </a:lnTo>
                  <a:lnTo>
                    <a:pt x="0" y="53"/>
                  </a:lnTo>
                  <a:close/>
                  <a:moveTo>
                    <a:pt x="115" y="171"/>
                  </a:moveTo>
                  <a:lnTo>
                    <a:pt x="115" y="175"/>
                  </a:lnTo>
                  <a:lnTo>
                    <a:pt x="168" y="175"/>
                  </a:lnTo>
                  <a:lnTo>
                    <a:pt x="168" y="171"/>
                  </a:lnTo>
                  <a:lnTo>
                    <a:pt x="115" y="171"/>
                  </a:lnTo>
                  <a:close/>
                  <a:moveTo>
                    <a:pt x="115" y="184"/>
                  </a:moveTo>
                  <a:lnTo>
                    <a:pt x="115" y="188"/>
                  </a:lnTo>
                  <a:lnTo>
                    <a:pt x="168" y="188"/>
                  </a:lnTo>
                  <a:lnTo>
                    <a:pt x="168" y="184"/>
                  </a:lnTo>
                  <a:lnTo>
                    <a:pt x="115" y="184"/>
                  </a:lnTo>
                  <a:close/>
                  <a:moveTo>
                    <a:pt x="115" y="197"/>
                  </a:moveTo>
                  <a:lnTo>
                    <a:pt x="115" y="201"/>
                  </a:lnTo>
                  <a:lnTo>
                    <a:pt x="168" y="201"/>
                  </a:lnTo>
                  <a:lnTo>
                    <a:pt x="168" y="197"/>
                  </a:lnTo>
                  <a:lnTo>
                    <a:pt x="115" y="197"/>
                  </a:lnTo>
                  <a:close/>
                  <a:moveTo>
                    <a:pt x="10" y="175"/>
                  </a:moveTo>
                  <a:lnTo>
                    <a:pt x="63" y="175"/>
                  </a:lnTo>
                  <a:lnTo>
                    <a:pt x="63" y="171"/>
                  </a:lnTo>
                  <a:lnTo>
                    <a:pt x="10" y="171"/>
                  </a:lnTo>
                  <a:lnTo>
                    <a:pt x="10" y="175"/>
                  </a:lnTo>
                  <a:close/>
                  <a:moveTo>
                    <a:pt x="10" y="188"/>
                  </a:moveTo>
                  <a:lnTo>
                    <a:pt x="63" y="188"/>
                  </a:lnTo>
                  <a:lnTo>
                    <a:pt x="63" y="184"/>
                  </a:lnTo>
                  <a:lnTo>
                    <a:pt x="10" y="184"/>
                  </a:lnTo>
                  <a:lnTo>
                    <a:pt x="10" y="188"/>
                  </a:lnTo>
                  <a:close/>
                  <a:moveTo>
                    <a:pt x="10" y="201"/>
                  </a:moveTo>
                  <a:lnTo>
                    <a:pt x="63" y="201"/>
                  </a:lnTo>
                  <a:lnTo>
                    <a:pt x="63" y="197"/>
                  </a:lnTo>
                  <a:lnTo>
                    <a:pt x="10" y="197"/>
                  </a:lnTo>
                  <a:lnTo>
                    <a:pt x="10"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17" name="Freeform 27"/>
            <p:cNvSpPr>
              <a:spLocks noEditPoints="1"/>
            </p:cNvSpPr>
            <p:nvPr/>
          </p:nvSpPr>
          <p:spPr bwMode="auto">
            <a:xfrm>
              <a:off x="2684" y="1730"/>
              <a:ext cx="37" cy="43"/>
            </a:xfrm>
            <a:custGeom>
              <a:avLst/>
              <a:gdLst>
                <a:gd name="T0" fmla="*/ 6 w 188"/>
                <a:gd name="T1" fmla="*/ 2 h 221"/>
                <a:gd name="T2" fmla="*/ 7 w 188"/>
                <a:gd name="T3" fmla="*/ 1 h 221"/>
                <a:gd name="T4" fmla="*/ 6 w 188"/>
                <a:gd name="T5" fmla="*/ 1 h 221"/>
                <a:gd name="T6" fmla="*/ 6 w 188"/>
                <a:gd name="T7" fmla="*/ 3 h 221"/>
                <a:gd name="T8" fmla="*/ 7 w 188"/>
                <a:gd name="T9" fmla="*/ 3 h 221"/>
                <a:gd name="T10" fmla="*/ 7 w 188"/>
                <a:gd name="T11" fmla="*/ 2 h 221"/>
                <a:gd name="T12" fmla="*/ 6 w 188"/>
                <a:gd name="T13" fmla="*/ 3 h 221"/>
                <a:gd name="T14" fmla="*/ 6 w 188"/>
                <a:gd name="T15" fmla="*/ 6 h 221"/>
                <a:gd name="T16" fmla="*/ 7 w 188"/>
                <a:gd name="T17" fmla="*/ 6 h 221"/>
                <a:gd name="T18" fmla="*/ 6 w 188"/>
                <a:gd name="T19" fmla="*/ 5 h 221"/>
                <a:gd name="T20" fmla="*/ 6 w 188"/>
                <a:gd name="T21" fmla="*/ 7 h 221"/>
                <a:gd name="T22" fmla="*/ 7 w 188"/>
                <a:gd name="T23" fmla="*/ 8 h 221"/>
                <a:gd name="T24" fmla="*/ 7 w 188"/>
                <a:gd name="T25" fmla="*/ 7 h 221"/>
                <a:gd name="T26" fmla="*/ 6 w 188"/>
                <a:gd name="T27" fmla="*/ 7 h 221"/>
                <a:gd name="T28" fmla="*/ 3 w 188"/>
                <a:gd name="T29" fmla="*/ 2 h 221"/>
                <a:gd name="T30" fmla="*/ 4 w 188"/>
                <a:gd name="T31" fmla="*/ 1 h 221"/>
                <a:gd name="T32" fmla="*/ 3 w 188"/>
                <a:gd name="T33" fmla="*/ 1 h 221"/>
                <a:gd name="T34" fmla="*/ 3 w 188"/>
                <a:gd name="T35" fmla="*/ 3 h 221"/>
                <a:gd name="T36" fmla="*/ 4 w 188"/>
                <a:gd name="T37" fmla="*/ 3 h 221"/>
                <a:gd name="T38" fmla="*/ 4 w 188"/>
                <a:gd name="T39" fmla="*/ 2 h 221"/>
                <a:gd name="T40" fmla="*/ 3 w 188"/>
                <a:gd name="T41" fmla="*/ 3 h 221"/>
                <a:gd name="T42" fmla="*/ 3 w 188"/>
                <a:gd name="T43" fmla="*/ 6 h 221"/>
                <a:gd name="T44" fmla="*/ 4 w 188"/>
                <a:gd name="T45" fmla="*/ 5 h 221"/>
                <a:gd name="T46" fmla="*/ 3 w 188"/>
                <a:gd name="T47" fmla="*/ 5 h 221"/>
                <a:gd name="T48" fmla="*/ 3 w 188"/>
                <a:gd name="T49" fmla="*/ 7 h 221"/>
                <a:gd name="T50" fmla="*/ 4 w 188"/>
                <a:gd name="T51" fmla="*/ 8 h 221"/>
                <a:gd name="T52" fmla="*/ 4 w 188"/>
                <a:gd name="T53" fmla="*/ 7 h 221"/>
                <a:gd name="T54" fmla="*/ 3 w 188"/>
                <a:gd name="T55" fmla="*/ 7 h 221"/>
                <a:gd name="T56" fmla="*/ 1 w 188"/>
                <a:gd name="T57" fmla="*/ 2 h 221"/>
                <a:gd name="T58" fmla="*/ 2 w 188"/>
                <a:gd name="T59" fmla="*/ 1 h 221"/>
                <a:gd name="T60" fmla="*/ 0 w 188"/>
                <a:gd name="T61" fmla="*/ 1 h 221"/>
                <a:gd name="T62" fmla="*/ 0 w 188"/>
                <a:gd name="T63" fmla="*/ 3 h 221"/>
                <a:gd name="T64" fmla="*/ 2 w 188"/>
                <a:gd name="T65" fmla="*/ 3 h 221"/>
                <a:gd name="T66" fmla="*/ 1 w 188"/>
                <a:gd name="T67" fmla="*/ 2 h 221"/>
                <a:gd name="T68" fmla="*/ 0 w 188"/>
                <a:gd name="T69" fmla="*/ 3 h 221"/>
                <a:gd name="T70" fmla="*/ 1 w 188"/>
                <a:gd name="T71" fmla="*/ 6 h 221"/>
                <a:gd name="T72" fmla="*/ 2 w 188"/>
                <a:gd name="T73" fmla="*/ 5 h 221"/>
                <a:gd name="T74" fmla="*/ 0 w 188"/>
                <a:gd name="T75" fmla="*/ 5 h 221"/>
                <a:gd name="T76" fmla="*/ 0 w 188"/>
                <a:gd name="T77" fmla="*/ 7 h 221"/>
                <a:gd name="T78" fmla="*/ 2 w 188"/>
                <a:gd name="T79" fmla="*/ 8 h 221"/>
                <a:gd name="T80" fmla="*/ 1 w 188"/>
                <a:gd name="T81" fmla="*/ 7 h 221"/>
                <a:gd name="T82" fmla="*/ 0 w 188"/>
                <a:gd name="T83" fmla="*/ 7 h 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8" h="221">
                  <a:moveTo>
                    <a:pt x="147" y="15"/>
                  </a:moveTo>
                  <a:cubicBezTo>
                    <a:pt x="143" y="25"/>
                    <a:pt x="148" y="37"/>
                    <a:pt x="158" y="40"/>
                  </a:cubicBezTo>
                  <a:cubicBezTo>
                    <a:pt x="168" y="44"/>
                    <a:pt x="180" y="39"/>
                    <a:pt x="184" y="29"/>
                  </a:cubicBezTo>
                  <a:cubicBezTo>
                    <a:pt x="184" y="29"/>
                    <a:pt x="184" y="29"/>
                    <a:pt x="184" y="29"/>
                  </a:cubicBezTo>
                  <a:cubicBezTo>
                    <a:pt x="187" y="18"/>
                    <a:pt x="182" y="7"/>
                    <a:pt x="172" y="3"/>
                  </a:cubicBezTo>
                  <a:cubicBezTo>
                    <a:pt x="162" y="0"/>
                    <a:pt x="151" y="5"/>
                    <a:pt x="147" y="15"/>
                  </a:cubicBezTo>
                  <a:cubicBezTo>
                    <a:pt x="147" y="15"/>
                    <a:pt x="147" y="15"/>
                    <a:pt x="147" y="15"/>
                  </a:cubicBezTo>
                  <a:close/>
                  <a:moveTo>
                    <a:pt x="147" y="73"/>
                  </a:moveTo>
                  <a:cubicBezTo>
                    <a:pt x="143" y="83"/>
                    <a:pt x="148" y="95"/>
                    <a:pt x="158" y="99"/>
                  </a:cubicBezTo>
                  <a:cubicBezTo>
                    <a:pt x="168" y="103"/>
                    <a:pt x="179" y="98"/>
                    <a:pt x="183" y="88"/>
                  </a:cubicBezTo>
                  <a:cubicBezTo>
                    <a:pt x="183" y="88"/>
                    <a:pt x="183" y="88"/>
                    <a:pt x="183" y="88"/>
                  </a:cubicBezTo>
                  <a:cubicBezTo>
                    <a:pt x="188" y="78"/>
                    <a:pt x="183" y="67"/>
                    <a:pt x="173" y="62"/>
                  </a:cubicBezTo>
                  <a:cubicBezTo>
                    <a:pt x="163" y="58"/>
                    <a:pt x="151" y="63"/>
                    <a:pt x="147" y="73"/>
                  </a:cubicBezTo>
                  <a:cubicBezTo>
                    <a:pt x="147" y="73"/>
                    <a:pt x="147" y="73"/>
                    <a:pt x="147" y="73"/>
                  </a:cubicBezTo>
                  <a:close/>
                  <a:moveTo>
                    <a:pt x="147" y="132"/>
                  </a:moveTo>
                  <a:cubicBezTo>
                    <a:pt x="143" y="141"/>
                    <a:pt x="147" y="153"/>
                    <a:pt x="157" y="157"/>
                  </a:cubicBezTo>
                  <a:cubicBezTo>
                    <a:pt x="167" y="162"/>
                    <a:pt x="179" y="157"/>
                    <a:pt x="183" y="147"/>
                  </a:cubicBezTo>
                  <a:cubicBezTo>
                    <a:pt x="183" y="147"/>
                    <a:pt x="183" y="147"/>
                    <a:pt x="183" y="147"/>
                  </a:cubicBezTo>
                  <a:cubicBezTo>
                    <a:pt x="188" y="137"/>
                    <a:pt x="183" y="126"/>
                    <a:pt x="173" y="121"/>
                  </a:cubicBezTo>
                  <a:cubicBezTo>
                    <a:pt x="163" y="117"/>
                    <a:pt x="152" y="121"/>
                    <a:pt x="147" y="131"/>
                  </a:cubicBezTo>
                  <a:cubicBezTo>
                    <a:pt x="147" y="131"/>
                    <a:pt x="147" y="131"/>
                    <a:pt x="147" y="132"/>
                  </a:cubicBezTo>
                  <a:close/>
                  <a:moveTo>
                    <a:pt x="147" y="190"/>
                  </a:moveTo>
                  <a:cubicBezTo>
                    <a:pt x="143" y="200"/>
                    <a:pt x="147" y="212"/>
                    <a:pt x="157" y="216"/>
                  </a:cubicBezTo>
                  <a:cubicBezTo>
                    <a:pt x="167" y="221"/>
                    <a:pt x="179" y="216"/>
                    <a:pt x="183" y="206"/>
                  </a:cubicBezTo>
                  <a:cubicBezTo>
                    <a:pt x="183" y="206"/>
                    <a:pt x="183" y="206"/>
                    <a:pt x="183" y="206"/>
                  </a:cubicBezTo>
                  <a:cubicBezTo>
                    <a:pt x="188" y="196"/>
                    <a:pt x="183" y="185"/>
                    <a:pt x="173" y="180"/>
                  </a:cubicBezTo>
                  <a:cubicBezTo>
                    <a:pt x="163" y="176"/>
                    <a:pt x="152" y="180"/>
                    <a:pt x="147" y="190"/>
                  </a:cubicBezTo>
                  <a:cubicBezTo>
                    <a:pt x="147" y="190"/>
                    <a:pt x="147" y="190"/>
                    <a:pt x="147" y="190"/>
                  </a:cubicBezTo>
                  <a:close/>
                  <a:moveTo>
                    <a:pt x="75" y="16"/>
                  </a:moveTo>
                  <a:cubicBezTo>
                    <a:pt x="72" y="26"/>
                    <a:pt x="77" y="37"/>
                    <a:pt x="88" y="41"/>
                  </a:cubicBezTo>
                  <a:cubicBezTo>
                    <a:pt x="98" y="44"/>
                    <a:pt x="109" y="38"/>
                    <a:pt x="112" y="28"/>
                  </a:cubicBezTo>
                  <a:cubicBezTo>
                    <a:pt x="112" y="28"/>
                    <a:pt x="113" y="28"/>
                    <a:pt x="113" y="28"/>
                  </a:cubicBezTo>
                  <a:cubicBezTo>
                    <a:pt x="116" y="17"/>
                    <a:pt x="110" y="6"/>
                    <a:pt x="100" y="3"/>
                  </a:cubicBezTo>
                  <a:cubicBezTo>
                    <a:pt x="90" y="0"/>
                    <a:pt x="79" y="5"/>
                    <a:pt x="75" y="16"/>
                  </a:cubicBezTo>
                  <a:cubicBezTo>
                    <a:pt x="75" y="16"/>
                    <a:pt x="75" y="16"/>
                    <a:pt x="75" y="16"/>
                  </a:cubicBezTo>
                  <a:close/>
                  <a:moveTo>
                    <a:pt x="75" y="74"/>
                  </a:moveTo>
                  <a:cubicBezTo>
                    <a:pt x="72" y="84"/>
                    <a:pt x="77" y="96"/>
                    <a:pt x="87" y="99"/>
                  </a:cubicBezTo>
                  <a:cubicBezTo>
                    <a:pt x="97" y="103"/>
                    <a:pt x="109" y="98"/>
                    <a:pt x="112" y="87"/>
                  </a:cubicBezTo>
                  <a:cubicBezTo>
                    <a:pt x="112" y="87"/>
                    <a:pt x="112" y="87"/>
                    <a:pt x="112" y="87"/>
                  </a:cubicBezTo>
                  <a:cubicBezTo>
                    <a:pt x="116" y="77"/>
                    <a:pt x="111" y="66"/>
                    <a:pt x="101" y="62"/>
                  </a:cubicBezTo>
                  <a:cubicBezTo>
                    <a:pt x="90" y="58"/>
                    <a:pt x="79" y="64"/>
                    <a:pt x="75" y="74"/>
                  </a:cubicBezTo>
                  <a:cubicBezTo>
                    <a:pt x="75" y="74"/>
                    <a:pt x="75" y="74"/>
                    <a:pt x="75" y="74"/>
                  </a:cubicBezTo>
                  <a:close/>
                  <a:moveTo>
                    <a:pt x="75" y="132"/>
                  </a:moveTo>
                  <a:cubicBezTo>
                    <a:pt x="72" y="143"/>
                    <a:pt x="77" y="154"/>
                    <a:pt x="87" y="158"/>
                  </a:cubicBezTo>
                  <a:cubicBezTo>
                    <a:pt x="97" y="162"/>
                    <a:pt x="108" y="157"/>
                    <a:pt x="112" y="146"/>
                  </a:cubicBezTo>
                  <a:cubicBezTo>
                    <a:pt x="112" y="146"/>
                    <a:pt x="112" y="146"/>
                    <a:pt x="112" y="146"/>
                  </a:cubicBezTo>
                  <a:cubicBezTo>
                    <a:pt x="116" y="136"/>
                    <a:pt x="111" y="125"/>
                    <a:pt x="101" y="121"/>
                  </a:cubicBezTo>
                  <a:cubicBezTo>
                    <a:pt x="91" y="117"/>
                    <a:pt x="79" y="122"/>
                    <a:pt x="76" y="132"/>
                  </a:cubicBezTo>
                  <a:cubicBezTo>
                    <a:pt x="76" y="132"/>
                    <a:pt x="75" y="132"/>
                    <a:pt x="75" y="132"/>
                  </a:cubicBezTo>
                  <a:close/>
                  <a:moveTo>
                    <a:pt x="75" y="191"/>
                  </a:moveTo>
                  <a:cubicBezTo>
                    <a:pt x="72" y="201"/>
                    <a:pt x="77" y="213"/>
                    <a:pt x="87" y="217"/>
                  </a:cubicBezTo>
                  <a:cubicBezTo>
                    <a:pt x="97" y="220"/>
                    <a:pt x="108" y="215"/>
                    <a:pt x="112" y="205"/>
                  </a:cubicBezTo>
                  <a:cubicBezTo>
                    <a:pt x="112" y="205"/>
                    <a:pt x="112" y="205"/>
                    <a:pt x="112" y="205"/>
                  </a:cubicBezTo>
                  <a:cubicBezTo>
                    <a:pt x="116" y="195"/>
                    <a:pt x="111" y="184"/>
                    <a:pt x="101" y="180"/>
                  </a:cubicBezTo>
                  <a:cubicBezTo>
                    <a:pt x="91" y="176"/>
                    <a:pt x="79" y="181"/>
                    <a:pt x="76" y="191"/>
                  </a:cubicBezTo>
                  <a:cubicBezTo>
                    <a:pt x="76" y="191"/>
                    <a:pt x="75" y="191"/>
                    <a:pt x="75" y="191"/>
                  </a:cubicBezTo>
                  <a:close/>
                  <a:moveTo>
                    <a:pt x="3" y="17"/>
                  </a:moveTo>
                  <a:cubicBezTo>
                    <a:pt x="1" y="27"/>
                    <a:pt x="7" y="38"/>
                    <a:pt x="17" y="41"/>
                  </a:cubicBezTo>
                  <a:cubicBezTo>
                    <a:pt x="28" y="44"/>
                    <a:pt x="39" y="38"/>
                    <a:pt x="41" y="27"/>
                  </a:cubicBezTo>
                  <a:cubicBezTo>
                    <a:pt x="41" y="27"/>
                    <a:pt x="41" y="27"/>
                    <a:pt x="41" y="27"/>
                  </a:cubicBezTo>
                  <a:cubicBezTo>
                    <a:pt x="44" y="16"/>
                    <a:pt x="38" y="6"/>
                    <a:pt x="28" y="3"/>
                  </a:cubicBezTo>
                  <a:cubicBezTo>
                    <a:pt x="17" y="0"/>
                    <a:pt x="6" y="6"/>
                    <a:pt x="4" y="17"/>
                  </a:cubicBezTo>
                  <a:cubicBezTo>
                    <a:pt x="4" y="17"/>
                    <a:pt x="3" y="17"/>
                    <a:pt x="3" y="17"/>
                  </a:cubicBezTo>
                  <a:close/>
                  <a:moveTo>
                    <a:pt x="4" y="75"/>
                  </a:moveTo>
                  <a:cubicBezTo>
                    <a:pt x="0" y="85"/>
                    <a:pt x="6" y="96"/>
                    <a:pt x="17" y="100"/>
                  </a:cubicBezTo>
                  <a:cubicBezTo>
                    <a:pt x="27" y="103"/>
                    <a:pt x="38" y="97"/>
                    <a:pt x="41" y="86"/>
                  </a:cubicBezTo>
                  <a:cubicBezTo>
                    <a:pt x="41" y="86"/>
                    <a:pt x="41" y="86"/>
                    <a:pt x="41" y="86"/>
                  </a:cubicBezTo>
                  <a:cubicBezTo>
                    <a:pt x="44" y="76"/>
                    <a:pt x="39" y="65"/>
                    <a:pt x="28" y="62"/>
                  </a:cubicBezTo>
                  <a:cubicBezTo>
                    <a:pt x="18" y="59"/>
                    <a:pt x="7" y="64"/>
                    <a:pt x="4" y="75"/>
                  </a:cubicBezTo>
                  <a:cubicBezTo>
                    <a:pt x="4" y="75"/>
                    <a:pt x="4" y="75"/>
                    <a:pt x="4" y="75"/>
                  </a:cubicBezTo>
                  <a:close/>
                  <a:moveTo>
                    <a:pt x="4" y="134"/>
                  </a:moveTo>
                  <a:cubicBezTo>
                    <a:pt x="0" y="144"/>
                    <a:pt x="6" y="155"/>
                    <a:pt x="16" y="158"/>
                  </a:cubicBezTo>
                  <a:cubicBezTo>
                    <a:pt x="27" y="161"/>
                    <a:pt x="38" y="156"/>
                    <a:pt x="41" y="145"/>
                  </a:cubicBezTo>
                  <a:cubicBezTo>
                    <a:pt x="41" y="145"/>
                    <a:pt x="41" y="145"/>
                    <a:pt x="41" y="145"/>
                  </a:cubicBezTo>
                  <a:cubicBezTo>
                    <a:pt x="44" y="135"/>
                    <a:pt x="39" y="124"/>
                    <a:pt x="28" y="121"/>
                  </a:cubicBezTo>
                  <a:cubicBezTo>
                    <a:pt x="18" y="117"/>
                    <a:pt x="7" y="123"/>
                    <a:pt x="4" y="133"/>
                  </a:cubicBezTo>
                  <a:cubicBezTo>
                    <a:pt x="4" y="133"/>
                    <a:pt x="4" y="133"/>
                    <a:pt x="4" y="134"/>
                  </a:cubicBezTo>
                  <a:close/>
                  <a:moveTo>
                    <a:pt x="4" y="192"/>
                  </a:moveTo>
                  <a:cubicBezTo>
                    <a:pt x="0" y="203"/>
                    <a:pt x="6" y="214"/>
                    <a:pt x="16" y="217"/>
                  </a:cubicBezTo>
                  <a:cubicBezTo>
                    <a:pt x="27" y="220"/>
                    <a:pt x="38" y="215"/>
                    <a:pt x="41" y="204"/>
                  </a:cubicBezTo>
                  <a:cubicBezTo>
                    <a:pt x="41" y="204"/>
                    <a:pt x="41" y="204"/>
                    <a:pt x="41" y="204"/>
                  </a:cubicBezTo>
                  <a:cubicBezTo>
                    <a:pt x="44" y="194"/>
                    <a:pt x="39" y="183"/>
                    <a:pt x="28" y="179"/>
                  </a:cubicBezTo>
                  <a:cubicBezTo>
                    <a:pt x="18" y="176"/>
                    <a:pt x="7" y="182"/>
                    <a:pt x="4" y="192"/>
                  </a:cubicBezTo>
                  <a:cubicBezTo>
                    <a:pt x="4" y="192"/>
                    <a:pt x="4" y="192"/>
                    <a:pt x="4" y="192"/>
                  </a:cubicBezTo>
                  <a:close/>
                </a:path>
              </a:pathLst>
            </a:custGeom>
            <a:solidFill>
              <a:srgbClr val="A5A5A5"/>
            </a:solidFill>
            <a:ln w="0">
              <a:solidFill>
                <a:srgbClr val="000000"/>
              </a:solidFill>
              <a:prstDash val="solid"/>
              <a:round/>
              <a:headEnd/>
              <a:tailEnd/>
            </a:ln>
          </p:spPr>
          <p:txBody>
            <a:bodyPr/>
            <a:lstStyle/>
            <a:p>
              <a:endParaRPr lang="en-US" sz="3199"/>
            </a:p>
          </p:txBody>
        </p:sp>
        <p:sp>
          <p:nvSpPr>
            <p:cNvPr id="37918" name="Rectangle 28"/>
            <p:cNvSpPr>
              <a:spLocks noChangeArrowheads="1"/>
            </p:cNvSpPr>
            <p:nvPr/>
          </p:nvSpPr>
          <p:spPr bwMode="auto">
            <a:xfrm>
              <a:off x="2151" y="1985"/>
              <a:ext cx="6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rgbClr val="5B9BD5"/>
                  </a:solidFill>
                </a:rPr>
                <a:t>Compute nodes</a:t>
              </a:r>
              <a:endParaRPr lang="en-US" altLang="en-US" sz="2800" b="0" dirty="0">
                <a:solidFill>
                  <a:schemeClr val="tx1"/>
                </a:solidFill>
                <a:latin typeface="Arial" panose="020B0604020202020204" pitchFamily="34" charset="0"/>
              </a:endParaRPr>
            </a:p>
          </p:txBody>
        </p:sp>
        <p:sp>
          <p:nvSpPr>
            <p:cNvPr id="37919" name="Freeform 29"/>
            <p:cNvSpPr>
              <a:spLocks/>
            </p:cNvSpPr>
            <p:nvPr/>
          </p:nvSpPr>
          <p:spPr bwMode="auto">
            <a:xfrm>
              <a:off x="3300" y="2272"/>
              <a:ext cx="740" cy="406"/>
            </a:xfrm>
            <a:custGeom>
              <a:avLst/>
              <a:gdLst>
                <a:gd name="T0" fmla="*/ 0 w 601"/>
                <a:gd name="T1" fmla="*/ 305 h 406"/>
                <a:gd name="T2" fmla="*/ 499 w 601"/>
                <a:gd name="T3" fmla="*/ 305 h 406"/>
                <a:gd name="T4" fmla="*/ 499 w 601"/>
                <a:gd name="T5" fmla="*/ 406 h 406"/>
                <a:gd name="T6" fmla="*/ 601 w 601"/>
                <a:gd name="T7" fmla="*/ 203 h 406"/>
                <a:gd name="T8" fmla="*/ 499 w 601"/>
                <a:gd name="T9" fmla="*/ 0 h 406"/>
                <a:gd name="T10" fmla="*/ 499 w 601"/>
                <a:gd name="T11" fmla="*/ 102 h 406"/>
                <a:gd name="T12" fmla="*/ 0 w 601"/>
                <a:gd name="T13" fmla="*/ 102 h 406"/>
                <a:gd name="T14" fmla="*/ 0 w 601"/>
                <a:gd name="T15" fmla="*/ 305 h 4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01" h="406">
                  <a:moveTo>
                    <a:pt x="0" y="305"/>
                  </a:moveTo>
                  <a:lnTo>
                    <a:pt x="499" y="305"/>
                  </a:lnTo>
                  <a:lnTo>
                    <a:pt x="499" y="406"/>
                  </a:lnTo>
                  <a:lnTo>
                    <a:pt x="601" y="203"/>
                  </a:lnTo>
                  <a:lnTo>
                    <a:pt x="499" y="0"/>
                  </a:lnTo>
                  <a:lnTo>
                    <a:pt x="499" y="102"/>
                  </a:lnTo>
                  <a:lnTo>
                    <a:pt x="0" y="102"/>
                  </a:lnTo>
                  <a:lnTo>
                    <a:pt x="0" y="305"/>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20" name="Freeform 30"/>
            <p:cNvSpPr>
              <a:spLocks/>
            </p:cNvSpPr>
            <p:nvPr/>
          </p:nvSpPr>
          <p:spPr bwMode="auto">
            <a:xfrm>
              <a:off x="3399" y="2272"/>
              <a:ext cx="759" cy="406"/>
            </a:xfrm>
            <a:custGeom>
              <a:avLst/>
              <a:gdLst>
                <a:gd name="T0" fmla="*/ 0 w 601"/>
                <a:gd name="T1" fmla="*/ 305 h 406"/>
                <a:gd name="T2" fmla="*/ 499 w 601"/>
                <a:gd name="T3" fmla="*/ 305 h 406"/>
                <a:gd name="T4" fmla="*/ 499 w 601"/>
                <a:gd name="T5" fmla="*/ 406 h 406"/>
                <a:gd name="T6" fmla="*/ 601 w 601"/>
                <a:gd name="T7" fmla="*/ 203 h 406"/>
                <a:gd name="T8" fmla="*/ 499 w 601"/>
                <a:gd name="T9" fmla="*/ 0 h 406"/>
                <a:gd name="T10" fmla="*/ 499 w 601"/>
                <a:gd name="T11" fmla="*/ 102 h 406"/>
                <a:gd name="T12" fmla="*/ 0 w 601"/>
                <a:gd name="T13" fmla="*/ 102 h 406"/>
                <a:gd name="T14" fmla="*/ 0 w 601"/>
                <a:gd name="T15" fmla="*/ 305 h 4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01" h="406">
                  <a:moveTo>
                    <a:pt x="0" y="305"/>
                  </a:moveTo>
                  <a:lnTo>
                    <a:pt x="499" y="305"/>
                  </a:lnTo>
                  <a:lnTo>
                    <a:pt x="499" y="406"/>
                  </a:lnTo>
                  <a:lnTo>
                    <a:pt x="601" y="203"/>
                  </a:lnTo>
                  <a:lnTo>
                    <a:pt x="499" y="0"/>
                  </a:lnTo>
                  <a:lnTo>
                    <a:pt x="499" y="102"/>
                  </a:lnTo>
                  <a:lnTo>
                    <a:pt x="0" y="102"/>
                  </a:lnTo>
                  <a:lnTo>
                    <a:pt x="0" y="305"/>
                  </a:lnTo>
                  <a:close/>
                </a:path>
              </a:pathLst>
            </a:custGeom>
            <a:noFill/>
            <a:ln w="4763" cap="rnd">
              <a:solidFill>
                <a:srgbClr val="4271C6"/>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21" name="Rectangle 31"/>
            <p:cNvSpPr>
              <a:spLocks noChangeArrowheads="1"/>
            </p:cNvSpPr>
            <p:nvPr/>
          </p:nvSpPr>
          <p:spPr bwMode="auto">
            <a:xfrm>
              <a:off x="3359" y="2424"/>
              <a:ext cx="60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rgbClr val="FFFFFF"/>
                  </a:solidFill>
                </a:rPr>
                <a:t>SAN replication</a:t>
              </a:r>
              <a:endParaRPr lang="en-US" altLang="en-US" sz="2800" b="0" dirty="0">
                <a:solidFill>
                  <a:schemeClr val="tx1"/>
                </a:solidFill>
                <a:latin typeface="Arial" panose="020B0604020202020204" pitchFamily="34" charset="0"/>
              </a:endParaRPr>
            </a:p>
          </p:txBody>
        </p:sp>
        <p:sp>
          <p:nvSpPr>
            <p:cNvPr id="37922" name="Rectangle 32"/>
            <p:cNvSpPr>
              <a:spLocks noChangeArrowheads="1"/>
            </p:cNvSpPr>
            <p:nvPr/>
          </p:nvSpPr>
          <p:spPr bwMode="auto">
            <a:xfrm>
              <a:off x="4099" y="1455"/>
              <a:ext cx="1522" cy="1392"/>
            </a:xfrm>
            <a:prstGeom prst="rect">
              <a:avLst/>
            </a:prstGeom>
            <a:noFill/>
            <a:ln w="30163" cap="rnd">
              <a:solidFill>
                <a:srgbClr val="00206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23" name="Rectangle 33"/>
            <p:cNvSpPr>
              <a:spLocks noChangeArrowheads="1"/>
            </p:cNvSpPr>
            <p:nvPr/>
          </p:nvSpPr>
          <p:spPr bwMode="auto">
            <a:xfrm>
              <a:off x="4532" y="2929"/>
              <a:ext cx="709" cy="1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2000" b="0" dirty="0" err="1"/>
                <a:t>DataCenter</a:t>
              </a:r>
              <a:r>
                <a:rPr lang="en-US" altLang="en-US" sz="2000" b="0" dirty="0"/>
                <a:t> 2 </a:t>
              </a:r>
              <a:endParaRPr lang="en-US" altLang="en-US" sz="2399" b="0" dirty="0">
                <a:latin typeface="Arial" panose="020B0604020202020204" pitchFamily="34" charset="0"/>
              </a:endParaRPr>
            </a:p>
          </p:txBody>
        </p:sp>
        <p:sp>
          <p:nvSpPr>
            <p:cNvPr id="37927" name="Freeform 38"/>
            <p:cNvSpPr>
              <a:spLocks noEditPoints="1"/>
            </p:cNvSpPr>
            <p:nvPr/>
          </p:nvSpPr>
          <p:spPr bwMode="auto">
            <a:xfrm>
              <a:off x="4577" y="2260"/>
              <a:ext cx="219"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3" y="1252"/>
                    <a:pt x="566" y="1252"/>
                  </a:cubicBezTo>
                  <a:cubicBezTo>
                    <a:pt x="878" y="1252"/>
                    <a:pt x="1132" y="1167"/>
                    <a:pt x="1132" y="1063"/>
                  </a:cubicBezTo>
                  <a:lnTo>
                    <a:pt x="1132" y="189"/>
                  </a:lnTo>
                  <a:cubicBezTo>
                    <a:pt x="1132" y="293"/>
                    <a:pt x="878" y="378"/>
                    <a:pt x="566" y="378"/>
                  </a:cubicBezTo>
                  <a:cubicBezTo>
                    <a:pt x="256" y="378"/>
                    <a:pt x="3" y="295"/>
                    <a:pt x="0" y="191"/>
                  </a:cubicBezTo>
                  <a:close/>
                  <a:moveTo>
                    <a:pt x="1132" y="189"/>
                  </a:moveTo>
                  <a:cubicBezTo>
                    <a:pt x="1132" y="85"/>
                    <a:pt x="878" y="0"/>
                    <a:pt x="566" y="0"/>
                  </a:cubicBezTo>
                  <a:cubicBezTo>
                    <a:pt x="253" y="0"/>
                    <a:pt x="0" y="85"/>
                    <a:pt x="0" y="189"/>
                  </a:cubicBezTo>
                  <a:cubicBezTo>
                    <a:pt x="0" y="293"/>
                    <a:pt x="253" y="378"/>
                    <a:pt x="566" y="378"/>
                  </a:cubicBezTo>
                  <a:cubicBezTo>
                    <a:pt x="878" y="378"/>
                    <a:pt x="1132" y="293"/>
                    <a:pt x="1132" y="189"/>
                  </a:cubicBezTo>
                  <a:close/>
                </a:path>
              </a:pathLst>
            </a:custGeom>
            <a:solidFill>
              <a:srgbClr val="5B9BD5"/>
            </a:solidFill>
            <a:ln w="0">
              <a:solidFill>
                <a:srgbClr val="000000"/>
              </a:solidFill>
              <a:prstDash val="solid"/>
              <a:round/>
              <a:headEnd/>
              <a:tailEnd/>
            </a:ln>
          </p:spPr>
          <p:txBody>
            <a:bodyPr/>
            <a:lstStyle/>
            <a:p>
              <a:endParaRPr lang="en-US" sz="3199"/>
            </a:p>
          </p:txBody>
        </p:sp>
        <p:sp>
          <p:nvSpPr>
            <p:cNvPr id="37928" name="Freeform 39"/>
            <p:cNvSpPr>
              <a:spLocks noEditPoints="1"/>
            </p:cNvSpPr>
            <p:nvPr/>
          </p:nvSpPr>
          <p:spPr bwMode="auto">
            <a:xfrm>
              <a:off x="4577" y="2260"/>
              <a:ext cx="219"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3" y="1252"/>
                    <a:pt x="566" y="1252"/>
                  </a:cubicBezTo>
                  <a:cubicBezTo>
                    <a:pt x="878" y="1252"/>
                    <a:pt x="1132" y="1167"/>
                    <a:pt x="1132" y="1063"/>
                  </a:cubicBezTo>
                  <a:lnTo>
                    <a:pt x="1132" y="189"/>
                  </a:lnTo>
                  <a:cubicBezTo>
                    <a:pt x="1132" y="293"/>
                    <a:pt x="878" y="378"/>
                    <a:pt x="566" y="378"/>
                  </a:cubicBezTo>
                  <a:cubicBezTo>
                    <a:pt x="256" y="378"/>
                    <a:pt x="3" y="295"/>
                    <a:pt x="0" y="191"/>
                  </a:cubicBezTo>
                  <a:close/>
                  <a:moveTo>
                    <a:pt x="1132" y="189"/>
                  </a:moveTo>
                  <a:cubicBezTo>
                    <a:pt x="1132" y="85"/>
                    <a:pt x="878" y="0"/>
                    <a:pt x="566" y="0"/>
                  </a:cubicBezTo>
                  <a:cubicBezTo>
                    <a:pt x="253" y="0"/>
                    <a:pt x="0" y="85"/>
                    <a:pt x="0" y="189"/>
                  </a:cubicBezTo>
                  <a:cubicBezTo>
                    <a:pt x="0" y="293"/>
                    <a:pt x="253" y="378"/>
                    <a:pt x="566" y="378"/>
                  </a:cubicBezTo>
                  <a:cubicBezTo>
                    <a:pt x="878" y="378"/>
                    <a:pt x="1132" y="293"/>
                    <a:pt x="1132" y="189"/>
                  </a:cubicBez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29" name="Freeform 40"/>
            <p:cNvSpPr>
              <a:spLocks noEditPoints="1"/>
            </p:cNvSpPr>
            <p:nvPr/>
          </p:nvSpPr>
          <p:spPr bwMode="auto">
            <a:xfrm>
              <a:off x="4867" y="2260"/>
              <a:ext cx="218"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3" y="1252"/>
                    <a:pt x="566" y="1252"/>
                  </a:cubicBezTo>
                  <a:cubicBezTo>
                    <a:pt x="878" y="1252"/>
                    <a:pt x="1132" y="1167"/>
                    <a:pt x="1132" y="1063"/>
                  </a:cubicBezTo>
                  <a:lnTo>
                    <a:pt x="1132" y="189"/>
                  </a:lnTo>
                  <a:cubicBezTo>
                    <a:pt x="1132" y="293"/>
                    <a:pt x="878" y="378"/>
                    <a:pt x="566" y="378"/>
                  </a:cubicBezTo>
                  <a:cubicBezTo>
                    <a:pt x="256" y="378"/>
                    <a:pt x="3" y="295"/>
                    <a:pt x="0" y="191"/>
                  </a:cubicBezTo>
                  <a:close/>
                  <a:moveTo>
                    <a:pt x="1132" y="189"/>
                  </a:moveTo>
                  <a:cubicBezTo>
                    <a:pt x="1132" y="85"/>
                    <a:pt x="878" y="0"/>
                    <a:pt x="566" y="0"/>
                  </a:cubicBezTo>
                  <a:cubicBezTo>
                    <a:pt x="253" y="0"/>
                    <a:pt x="0" y="85"/>
                    <a:pt x="0" y="189"/>
                  </a:cubicBezTo>
                  <a:cubicBezTo>
                    <a:pt x="0" y="293"/>
                    <a:pt x="253" y="378"/>
                    <a:pt x="566" y="378"/>
                  </a:cubicBezTo>
                  <a:cubicBezTo>
                    <a:pt x="878" y="378"/>
                    <a:pt x="1132" y="293"/>
                    <a:pt x="1132" y="189"/>
                  </a:cubicBezTo>
                  <a:close/>
                </a:path>
              </a:pathLst>
            </a:custGeom>
            <a:solidFill>
              <a:srgbClr val="5B9BD5"/>
            </a:solidFill>
            <a:ln w="0">
              <a:solidFill>
                <a:srgbClr val="000000"/>
              </a:solidFill>
              <a:prstDash val="solid"/>
              <a:round/>
              <a:headEnd/>
              <a:tailEnd/>
            </a:ln>
          </p:spPr>
          <p:txBody>
            <a:bodyPr/>
            <a:lstStyle/>
            <a:p>
              <a:endParaRPr lang="en-US" sz="3199"/>
            </a:p>
          </p:txBody>
        </p:sp>
        <p:sp>
          <p:nvSpPr>
            <p:cNvPr id="37930" name="Freeform 41"/>
            <p:cNvSpPr>
              <a:spLocks noEditPoints="1"/>
            </p:cNvSpPr>
            <p:nvPr/>
          </p:nvSpPr>
          <p:spPr bwMode="auto">
            <a:xfrm>
              <a:off x="4867" y="2260"/>
              <a:ext cx="218" cy="241"/>
            </a:xfrm>
            <a:custGeom>
              <a:avLst/>
              <a:gdLst>
                <a:gd name="T0" fmla="*/ 0 w 1132"/>
                <a:gd name="T1" fmla="*/ 7 h 1252"/>
                <a:gd name="T2" fmla="*/ 0 w 1132"/>
                <a:gd name="T3" fmla="*/ 39 h 1252"/>
                <a:gd name="T4" fmla="*/ 21 w 1132"/>
                <a:gd name="T5" fmla="*/ 46 h 1252"/>
                <a:gd name="T6" fmla="*/ 42 w 1132"/>
                <a:gd name="T7" fmla="*/ 39 h 1252"/>
                <a:gd name="T8" fmla="*/ 42 w 1132"/>
                <a:gd name="T9" fmla="*/ 7 h 1252"/>
                <a:gd name="T10" fmla="*/ 21 w 1132"/>
                <a:gd name="T11" fmla="*/ 14 h 1252"/>
                <a:gd name="T12" fmla="*/ 0 w 1132"/>
                <a:gd name="T13" fmla="*/ 7 h 1252"/>
                <a:gd name="T14" fmla="*/ 42 w 1132"/>
                <a:gd name="T15" fmla="*/ 7 h 1252"/>
                <a:gd name="T16" fmla="*/ 21 w 1132"/>
                <a:gd name="T17" fmla="*/ 0 h 1252"/>
                <a:gd name="T18" fmla="*/ 0 w 1132"/>
                <a:gd name="T19" fmla="*/ 7 h 1252"/>
                <a:gd name="T20" fmla="*/ 21 w 1132"/>
                <a:gd name="T21" fmla="*/ 14 h 1252"/>
                <a:gd name="T22" fmla="*/ 42 w 1132"/>
                <a:gd name="T23" fmla="*/ 7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32" h="1252">
                  <a:moveTo>
                    <a:pt x="0" y="191"/>
                  </a:moveTo>
                  <a:lnTo>
                    <a:pt x="0" y="1063"/>
                  </a:lnTo>
                  <a:cubicBezTo>
                    <a:pt x="0" y="1167"/>
                    <a:pt x="253" y="1252"/>
                    <a:pt x="566" y="1252"/>
                  </a:cubicBezTo>
                  <a:cubicBezTo>
                    <a:pt x="878" y="1252"/>
                    <a:pt x="1132" y="1167"/>
                    <a:pt x="1132" y="1063"/>
                  </a:cubicBezTo>
                  <a:lnTo>
                    <a:pt x="1132" y="189"/>
                  </a:lnTo>
                  <a:cubicBezTo>
                    <a:pt x="1132" y="293"/>
                    <a:pt x="878" y="378"/>
                    <a:pt x="566" y="378"/>
                  </a:cubicBezTo>
                  <a:cubicBezTo>
                    <a:pt x="256" y="378"/>
                    <a:pt x="3" y="295"/>
                    <a:pt x="0" y="191"/>
                  </a:cubicBezTo>
                  <a:close/>
                  <a:moveTo>
                    <a:pt x="1132" y="189"/>
                  </a:moveTo>
                  <a:cubicBezTo>
                    <a:pt x="1132" y="85"/>
                    <a:pt x="878" y="0"/>
                    <a:pt x="566" y="0"/>
                  </a:cubicBezTo>
                  <a:cubicBezTo>
                    <a:pt x="253" y="0"/>
                    <a:pt x="0" y="85"/>
                    <a:pt x="0" y="189"/>
                  </a:cubicBezTo>
                  <a:cubicBezTo>
                    <a:pt x="0" y="293"/>
                    <a:pt x="253" y="378"/>
                    <a:pt x="566" y="378"/>
                  </a:cubicBezTo>
                  <a:cubicBezTo>
                    <a:pt x="878" y="378"/>
                    <a:pt x="1132" y="293"/>
                    <a:pt x="1132" y="189"/>
                  </a:cubicBez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31" name="Rectangle 42"/>
            <p:cNvSpPr>
              <a:spLocks noChangeArrowheads="1"/>
            </p:cNvSpPr>
            <p:nvPr/>
          </p:nvSpPr>
          <p:spPr bwMode="auto">
            <a:xfrm>
              <a:off x="4581" y="1703"/>
              <a:ext cx="203" cy="241"/>
            </a:xfrm>
            <a:prstGeom prst="rect">
              <a:avLst/>
            </a:prstGeom>
            <a:solidFill>
              <a:srgbClr val="73AE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32" name="Freeform 43"/>
            <p:cNvSpPr>
              <a:spLocks noEditPoints="1"/>
            </p:cNvSpPr>
            <p:nvPr/>
          </p:nvSpPr>
          <p:spPr bwMode="auto">
            <a:xfrm>
              <a:off x="4581" y="1703"/>
              <a:ext cx="203" cy="241"/>
            </a:xfrm>
            <a:custGeom>
              <a:avLst/>
              <a:gdLst>
                <a:gd name="T0" fmla="*/ 0 w 203"/>
                <a:gd name="T1" fmla="*/ 241 h 241"/>
                <a:gd name="T2" fmla="*/ 203 w 203"/>
                <a:gd name="T3" fmla="*/ 241 h 241"/>
                <a:gd name="T4" fmla="*/ 203 w 203"/>
                <a:gd name="T5" fmla="*/ 0 h 241"/>
                <a:gd name="T6" fmla="*/ 0 w 203"/>
                <a:gd name="T7" fmla="*/ 0 h 241"/>
                <a:gd name="T8" fmla="*/ 0 w 203"/>
                <a:gd name="T9" fmla="*/ 241 h 241"/>
                <a:gd name="T10" fmla="*/ 102 w 203"/>
                <a:gd name="T11" fmla="*/ 241 h 241"/>
                <a:gd name="T12" fmla="*/ 102 w 203"/>
                <a:gd name="T13" fmla="*/ 0 h 241"/>
                <a:gd name="T14" fmla="*/ 102 w 203"/>
                <a:gd name="T15" fmla="*/ 24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 h="241">
                  <a:moveTo>
                    <a:pt x="0" y="241"/>
                  </a:moveTo>
                  <a:lnTo>
                    <a:pt x="203" y="241"/>
                  </a:lnTo>
                  <a:lnTo>
                    <a:pt x="203" y="0"/>
                  </a:lnTo>
                  <a:lnTo>
                    <a:pt x="0" y="0"/>
                  </a:lnTo>
                  <a:lnTo>
                    <a:pt x="0" y="241"/>
                  </a:lnTo>
                  <a:close/>
                  <a:moveTo>
                    <a:pt x="102" y="241"/>
                  </a:moveTo>
                  <a:lnTo>
                    <a:pt x="102" y="0"/>
                  </a:lnTo>
                  <a:lnTo>
                    <a:pt x="102" y="241"/>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33" name="Freeform 44"/>
            <p:cNvSpPr>
              <a:spLocks noEditPoints="1"/>
            </p:cNvSpPr>
            <p:nvPr/>
          </p:nvSpPr>
          <p:spPr bwMode="auto">
            <a:xfrm>
              <a:off x="4601" y="1725"/>
              <a:ext cx="169" cy="201"/>
            </a:xfrm>
            <a:custGeom>
              <a:avLst/>
              <a:gdLst>
                <a:gd name="T0" fmla="*/ 168 w 169"/>
                <a:gd name="T1" fmla="*/ 52 h 201"/>
                <a:gd name="T2" fmla="*/ 123 w 169"/>
                <a:gd name="T3" fmla="*/ 1 h 201"/>
                <a:gd name="T4" fmla="*/ 51 w 169"/>
                <a:gd name="T5" fmla="*/ 22 h 201"/>
                <a:gd name="T6" fmla="*/ 57 w 169"/>
                <a:gd name="T7" fmla="*/ 0 h 201"/>
                <a:gd name="T8" fmla="*/ 51 w 169"/>
                <a:gd name="T9" fmla="*/ 22 h 201"/>
                <a:gd name="T10" fmla="*/ 57 w 169"/>
                <a:gd name="T11" fmla="*/ 53 h 201"/>
                <a:gd name="T12" fmla="*/ 51 w 169"/>
                <a:gd name="T13" fmla="*/ 31 h 201"/>
                <a:gd name="T14" fmla="*/ 36 w 169"/>
                <a:gd name="T15" fmla="*/ 22 h 201"/>
                <a:gd name="T16" fmla="*/ 43 w 169"/>
                <a:gd name="T17" fmla="*/ 0 h 201"/>
                <a:gd name="T18" fmla="*/ 36 w 169"/>
                <a:gd name="T19" fmla="*/ 22 h 201"/>
                <a:gd name="T20" fmla="*/ 43 w 169"/>
                <a:gd name="T21" fmla="*/ 53 h 201"/>
                <a:gd name="T22" fmla="*/ 36 w 169"/>
                <a:gd name="T23" fmla="*/ 31 h 201"/>
                <a:gd name="T24" fmla="*/ 15 w 169"/>
                <a:gd name="T25" fmla="*/ 22 h 201"/>
                <a:gd name="T26" fmla="*/ 21 w 169"/>
                <a:gd name="T27" fmla="*/ 0 h 201"/>
                <a:gd name="T28" fmla="*/ 15 w 169"/>
                <a:gd name="T29" fmla="*/ 22 h 201"/>
                <a:gd name="T30" fmla="*/ 21 w 169"/>
                <a:gd name="T31" fmla="*/ 53 h 201"/>
                <a:gd name="T32" fmla="*/ 15 w 169"/>
                <a:gd name="T33" fmla="*/ 31 h 201"/>
                <a:gd name="T34" fmla="*/ 0 w 169"/>
                <a:gd name="T35" fmla="*/ 22 h 201"/>
                <a:gd name="T36" fmla="*/ 6 w 169"/>
                <a:gd name="T37" fmla="*/ 0 h 201"/>
                <a:gd name="T38" fmla="*/ 0 w 169"/>
                <a:gd name="T39" fmla="*/ 22 h 201"/>
                <a:gd name="T40" fmla="*/ 6 w 169"/>
                <a:gd name="T41" fmla="*/ 53 h 201"/>
                <a:gd name="T42" fmla="*/ 0 w 169"/>
                <a:gd name="T43" fmla="*/ 31 h 201"/>
                <a:gd name="T44" fmla="*/ 116 w 169"/>
                <a:gd name="T45" fmla="*/ 171 h 201"/>
                <a:gd name="T46" fmla="*/ 169 w 169"/>
                <a:gd name="T47" fmla="*/ 175 h 201"/>
                <a:gd name="T48" fmla="*/ 116 w 169"/>
                <a:gd name="T49" fmla="*/ 171 h 201"/>
                <a:gd name="T50" fmla="*/ 116 w 169"/>
                <a:gd name="T51" fmla="*/ 188 h 201"/>
                <a:gd name="T52" fmla="*/ 169 w 169"/>
                <a:gd name="T53" fmla="*/ 184 h 201"/>
                <a:gd name="T54" fmla="*/ 116 w 169"/>
                <a:gd name="T55" fmla="*/ 197 h 201"/>
                <a:gd name="T56" fmla="*/ 169 w 169"/>
                <a:gd name="T57" fmla="*/ 201 h 201"/>
                <a:gd name="T58" fmla="*/ 116 w 169"/>
                <a:gd name="T59" fmla="*/ 197 h 201"/>
                <a:gd name="T60" fmla="*/ 63 w 169"/>
                <a:gd name="T61" fmla="*/ 175 h 201"/>
                <a:gd name="T62" fmla="*/ 10 w 169"/>
                <a:gd name="T63" fmla="*/ 171 h 201"/>
                <a:gd name="T64" fmla="*/ 10 w 169"/>
                <a:gd name="T65" fmla="*/ 188 h 201"/>
                <a:gd name="T66" fmla="*/ 63 w 169"/>
                <a:gd name="T67" fmla="*/ 184 h 201"/>
                <a:gd name="T68" fmla="*/ 10 w 169"/>
                <a:gd name="T69" fmla="*/ 188 h 201"/>
                <a:gd name="T70" fmla="*/ 63 w 169"/>
                <a:gd name="T71" fmla="*/ 201 h 201"/>
                <a:gd name="T72" fmla="*/ 10 w 169"/>
                <a:gd name="T73" fmla="*/ 197 h 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9" h="201">
                  <a:moveTo>
                    <a:pt x="123" y="52"/>
                  </a:moveTo>
                  <a:lnTo>
                    <a:pt x="168" y="52"/>
                  </a:lnTo>
                  <a:lnTo>
                    <a:pt x="168" y="1"/>
                  </a:lnTo>
                  <a:lnTo>
                    <a:pt x="123" y="1"/>
                  </a:lnTo>
                  <a:lnTo>
                    <a:pt x="123" y="52"/>
                  </a:lnTo>
                  <a:close/>
                  <a:moveTo>
                    <a:pt x="51" y="22"/>
                  </a:moveTo>
                  <a:lnTo>
                    <a:pt x="57" y="22"/>
                  </a:lnTo>
                  <a:lnTo>
                    <a:pt x="57" y="0"/>
                  </a:lnTo>
                  <a:lnTo>
                    <a:pt x="51" y="0"/>
                  </a:lnTo>
                  <a:lnTo>
                    <a:pt x="51" y="22"/>
                  </a:lnTo>
                  <a:close/>
                  <a:moveTo>
                    <a:pt x="51" y="53"/>
                  </a:moveTo>
                  <a:lnTo>
                    <a:pt x="57" y="53"/>
                  </a:lnTo>
                  <a:lnTo>
                    <a:pt x="57" y="31"/>
                  </a:lnTo>
                  <a:lnTo>
                    <a:pt x="51" y="31"/>
                  </a:lnTo>
                  <a:lnTo>
                    <a:pt x="51" y="53"/>
                  </a:lnTo>
                  <a:close/>
                  <a:moveTo>
                    <a:pt x="36" y="22"/>
                  </a:moveTo>
                  <a:lnTo>
                    <a:pt x="43" y="22"/>
                  </a:lnTo>
                  <a:lnTo>
                    <a:pt x="43" y="0"/>
                  </a:lnTo>
                  <a:lnTo>
                    <a:pt x="36" y="0"/>
                  </a:lnTo>
                  <a:lnTo>
                    <a:pt x="36" y="22"/>
                  </a:lnTo>
                  <a:close/>
                  <a:moveTo>
                    <a:pt x="36" y="53"/>
                  </a:moveTo>
                  <a:lnTo>
                    <a:pt x="43" y="53"/>
                  </a:lnTo>
                  <a:lnTo>
                    <a:pt x="43" y="31"/>
                  </a:lnTo>
                  <a:lnTo>
                    <a:pt x="36" y="31"/>
                  </a:lnTo>
                  <a:lnTo>
                    <a:pt x="36" y="53"/>
                  </a:lnTo>
                  <a:close/>
                  <a:moveTo>
                    <a:pt x="15" y="22"/>
                  </a:moveTo>
                  <a:lnTo>
                    <a:pt x="21" y="22"/>
                  </a:lnTo>
                  <a:lnTo>
                    <a:pt x="21" y="0"/>
                  </a:lnTo>
                  <a:lnTo>
                    <a:pt x="15" y="0"/>
                  </a:lnTo>
                  <a:lnTo>
                    <a:pt x="15" y="22"/>
                  </a:lnTo>
                  <a:close/>
                  <a:moveTo>
                    <a:pt x="15" y="53"/>
                  </a:moveTo>
                  <a:lnTo>
                    <a:pt x="21" y="53"/>
                  </a:lnTo>
                  <a:lnTo>
                    <a:pt x="21" y="31"/>
                  </a:lnTo>
                  <a:lnTo>
                    <a:pt x="15" y="31"/>
                  </a:lnTo>
                  <a:lnTo>
                    <a:pt x="15" y="53"/>
                  </a:lnTo>
                  <a:close/>
                  <a:moveTo>
                    <a:pt x="0" y="22"/>
                  </a:moveTo>
                  <a:lnTo>
                    <a:pt x="6" y="22"/>
                  </a:lnTo>
                  <a:lnTo>
                    <a:pt x="6" y="0"/>
                  </a:lnTo>
                  <a:lnTo>
                    <a:pt x="0" y="0"/>
                  </a:lnTo>
                  <a:lnTo>
                    <a:pt x="0" y="22"/>
                  </a:lnTo>
                  <a:close/>
                  <a:moveTo>
                    <a:pt x="0" y="53"/>
                  </a:moveTo>
                  <a:lnTo>
                    <a:pt x="6" y="53"/>
                  </a:lnTo>
                  <a:lnTo>
                    <a:pt x="6" y="31"/>
                  </a:lnTo>
                  <a:lnTo>
                    <a:pt x="0" y="31"/>
                  </a:lnTo>
                  <a:lnTo>
                    <a:pt x="0" y="53"/>
                  </a:lnTo>
                  <a:close/>
                  <a:moveTo>
                    <a:pt x="116" y="171"/>
                  </a:moveTo>
                  <a:lnTo>
                    <a:pt x="116" y="175"/>
                  </a:lnTo>
                  <a:lnTo>
                    <a:pt x="169" y="175"/>
                  </a:lnTo>
                  <a:lnTo>
                    <a:pt x="169" y="171"/>
                  </a:lnTo>
                  <a:lnTo>
                    <a:pt x="116" y="171"/>
                  </a:lnTo>
                  <a:close/>
                  <a:moveTo>
                    <a:pt x="116" y="184"/>
                  </a:moveTo>
                  <a:lnTo>
                    <a:pt x="116" y="188"/>
                  </a:lnTo>
                  <a:lnTo>
                    <a:pt x="169" y="188"/>
                  </a:lnTo>
                  <a:lnTo>
                    <a:pt x="169" y="184"/>
                  </a:lnTo>
                  <a:lnTo>
                    <a:pt x="116" y="184"/>
                  </a:lnTo>
                  <a:close/>
                  <a:moveTo>
                    <a:pt x="116" y="197"/>
                  </a:moveTo>
                  <a:lnTo>
                    <a:pt x="116" y="201"/>
                  </a:lnTo>
                  <a:lnTo>
                    <a:pt x="169" y="201"/>
                  </a:lnTo>
                  <a:lnTo>
                    <a:pt x="169" y="197"/>
                  </a:lnTo>
                  <a:lnTo>
                    <a:pt x="116" y="197"/>
                  </a:lnTo>
                  <a:close/>
                  <a:moveTo>
                    <a:pt x="10" y="175"/>
                  </a:moveTo>
                  <a:lnTo>
                    <a:pt x="63" y="175"/>
                  </a:lnTo>
                  <a:lnTo>
                    <a:pt x="63" y="171"/>
                  </a:lnTo>
                  <a:lnTo>
                    <a:pt x="10" y="171"/>
                  </a:lnTo>
                  <a:lnTo>
                    <a:pt x="10" y="175"/>
                  </a:lnTo>
                  <a:close/>
                  <a:moveTo>
                    <a:pt x="10" y="188"/>
                  </a:moveTo>
                  <a:lnTo>
                    <a:pt x="63" y="188"/>
                  </a:lnTo>
                  <a:lnTo>
                    <a:pt x="63" y="184"/>
                  </a:lnTo>
                  <a:lnTo>
                    <a:pt x="10" y="184"/>
                  </a:lnTo>
                  <a:lnTo>
                    <a:pt x="10" y="188"/>
                  </a:lnTo>
                  <a:close/>
                  <a:moveTo>
                    <a:pt x="10" y="201"/>
                  </a:moveTo>
                  <a:lnTo>
                    <a:pt x="63" y="201"/>
                  </a:lnTo>
                  <a:lnTo>
                    <a:pt x="63" y="197"/>
                  </a:lnTo>
                  <a:lnTo>
                    <a:pt x="10" y="197"/>
                  </a:lnTo>
                  <a:lnTo>
                    <a:pt x="10"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34" name="Freeform 45"/>
            <p:cNvSpPr>
              <a:spLocks noEditPoints="1"/>
            </p:cNvSpPr>
            <p:nvPr/>
          </p:nvSpPr>
          <p:spPr bwMode="auto">
            <a:xfrm>
              <a:off x="4729" y="1730"/>
              <a:ext cx="36" cy="43"/>
            </a:xfrm>
            <a:custGeom>
              <a:avLst/>
              <a:gdLst>
                <a:gd name="T0" fmla="*/ 6 w 187"/>
                <a:gd name="T1" fmla="*/ 2 h 221"/>
                <a:gd name="T2" fmla="*/ 7 w 187"/>
                <a:gd name="T3" fmla="*/ 1 h 221"/>
                <a:gd name="T4" fmla="*/ 5 w 187"/>
                <a:gd name="T5" fmla="*/ 1 h 221"/>
                <a:gd name="T6" fmla="*/ 5 w 187"/>
                <a:gd name="T7" fmla="*/ 3 h 221"/>
                <a:gd name="T8" fmla="*/ 7 w 187"/>
                <a:gd name="T9" fmla="*/ 3 h 221"/>
                <a:gd name="T10" fmla="*/ 6 w 187"/>
                <a:gd name="T11" fmla="*/ 2 h 221"/>
                <a:gd name="T12" fmla="*/ 5 w 187"/>
                <a:gd name="T13" fmla="*/ 3 h 221"/>
                <a:gd name="T14" fmla="*/ 6 w 187"/>
                <a:gd name="T15" fmla="*/ 6 h 221"/>
                <a:gd name="T16" fmla="*/ 7 w 187"/>
                <a:gd name="T17" fmla="*/ 6 h 221"/>
                <a:gd name="T18" fmla="*/ 5 w 187"/>
                <a:gd name="T19" fmla="*/ 5 h 221"/>
                <a:gd name="T20" fmla="*/ 5 w 187"/>
                <a:gd name="T21" fmla="*/ 7 h 221"/>
                <a:gd name="T22" fmla="*/ 7 w 187"/>
                <a:gd name="T23" fmla="*/ 8 h 221"/>
                <a:gd name="T24" fmla="*/ 6 w 187"/>
                <a:gd name="T25" fmla="*/ 7 h 221"/>
                <a:gd name="T26" fmla="*/ 5 w 187"/>
                <a:gd name="T27" fmla="*/ 7 h 221"/>
                <a:gd name="T28" fmla="*/ 3 w 187"/>
                <a:gd name="T29" fmla="*/ 2 h 221"/>
                <a:gd name="T30" fmla="*/ 4 w 187"/>
                <a:gd name="T31" fmla="*/ 1 h 221"/>
                <a:gd name="T32" fmla="*/ 3 w 187"/>
                <a:gd name="T33" fmla="*/ 1 h 221"/>
                <a:gd name="T34" fmla="*/ 3 w 187"/>
                <a:gd name="T35" fmla="*/ 3 h 221"/>
                <a:gd name="T36" fmla="*/ 4 w 187"/>
                <a:gd name="T37" fmla="*/ 3 h 221"/>
                <a:gd name="T38" fmla="*/ 4 w 187"/>
                <a:gd name="T39" fmla="*/ 2 h 221"/>
                <a:gd name="T40" fmla="*/ 3 w 187"/>
                <a:gd name="T41" fmla="*/ 3 h 221"/>
                <a:gd name="T42" fmla="*/ 3 w 187"/>
                <a:gd name="T43" fmla="*/ 6 h 221"/>
                <a:gd name="T44" fmla="*/ 4 w 187"/>
                <a:gd name="T45" fmla="*/ 5 h 221"/>
                <a:gd name="T46" fmla="*/ 3 w 187"/>
                <a:gd name="T47" fmla="*/ 5 h 221"/>
                <a:gd name="T48" fmla="*/ 3 w 187"/>
                <a:gd name="T49" fmla="*/ 7 h 221"/>
                <a:gd name="T50" fmla="*/ 4 w 187"/>
                <a:gd name="T51" fmla="*/ 8 h 221"/>
                <a:gd name="T52" fmla="*/ 4 w 187"/>
                <a:gd name="T53" fmla="*/ 7 h 221"/>
                <a:gd name="T54" fmla="*/ 3 w 187"/>
                <a:gd name="T55" fmla="*/ 7 h 221"/>
                <a:gd name="T56" fmla="*/ 1 w 187"/>
                <a:gd name="T57" fmla="*/ 2 h 221"/>
                <a:gd name="T58" fmla="*/ 2 w 187"/>
                <a:gd name="T59" fmla="*/ 1 h 221"/>
                <a:gd name="T60" fmla="*/ 0 w 187"/>
                <a:gd name="T61" fmla="*/ 1 h 221"/>
                <a:gd name="T62" fmla="*/ 0 w 187"/>
                <a:gd name="T63" fmla="*/ 3 h 221"/>
                <a:gd name="T64" fmla="*/ 2 w 187"/>
                <a:gd name="T65" fmla="*/ 3 h 221"/>
                <a:gd name="T66" fmla="*/ 1 w 187"/>
                <a:gd name="T67" fmla="*/ 2 h 221"/>
                <a:gd name="T68" fmla="*/ 0 w 187"/>
                <a:gd name="T69" fmla="*/ 3 h 221"/>
                <a:gd name="T70" fmla="*/ 1 w 187"/>
                <a:gd name="T71" fmla="*/ 6 h 221"/>
                <a:gd name="T72" fmla="*/ 2 w 187"/>
                <a:gd name="T73" fmla="*/ 5 h 221"/>
                <a:gd name="T74" fmla="*/ 0 w 187"/>
                <a:gd name="T75" fmla="*/ 5 h 221"/>
                <a:gd name="T76" fmla="*/ 0 w 187"/>
                <a:gd name="T77" fmla="*/ 7 h 221"/>
                <a:gd name="T78" fmla="*/ 2 w 187"/>
                <a:gd name="T79" fmla="*/ 8 h 221"/>
                <a:gd name="T80" fmla="*/ 1 w 187"/>
                <a:gd name="T81" fmla="*/ 7 h 221"/>
                <a:gd name="T82" fmla="*/ 0 w 187"/>
                <a:gd name="T83" fmla="*/ 7 h 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7" h="221">
                  <a:moveTo>
                    <a:pt x="146" y="15"/>
                  </a:moveTo>
                  <a:cubicBezTo>
                    <a:pt x="142" y="25"/>
                    <a:pt x="147" y="37"/>
                    <a:pt x="157" y="40"/>
                  </a:cubicBezTo>
                  <a:cubicBezTo>
                    <a:pt x="167" y="44"/>
                    <a:pt x="179" y="39"/>
                    <a:pt x="183" y="29"/>
                  </a:cubicBezTo>
                  <a:cubicBezTo>
                    <a:pt x="183" y="29"/>
                    <a:pt x="183" y="29"/>
                    <a:pt x="183" y="29"/>
                  </a:cubicBezTo>
                  <a:cubicBezTo>
                    <a:pt x="187" y="18"/>
                    <a:pt x="181" y="7"/>
                    <a:pt x="171" y="3"/>
                  </a:cubicBezTo>
                  <a:cubicBezTo>
                    <a:pt x="161" y="0"/>
                    <a:pt x="150" y="5"/>
                    <a:pt x="146" y="15"/>
                  </a:cubicBezTo>
                  <a:cubicBezTo>
                    <a:pt x="146" y="15"/>
                    <a:pt x="146" y="15"/>
                    <a:pt x="146" y="15"/>
                  </a:cubicBezTo>
                  <a:close/>
                  <a:moveTo>
                    <a:pt x="146" y="73"/>
                  </a:moveTo>
                  <a:cubicBezTo>
                    <a:pt x="142" y="83"/>
                    <a:pt x="147" y="95"/>
                    <a:pt x="157" y="99"/>
                  </a:cubicBezTo>
                  <a:cubicBezTo>
                    <a:pt x="167" y="103"/>
                    <a:pt x="178" y="98"/>
                    <a:pt x="182" y="88"/>
                  </a:cubicBezTo>
                  <a:cubicBezTo>
                    <a:pt x="182" y="88"/>
                    <a:pt x="182" y="88"/>
                    <a:pt x="182" y="88"/>
                  </a:cubicBezTo>
                  <a:cubicBezTo>
                    <a:pt x="187" y="78"/>
                    <a:pt x="182" y="67"/>
                    <a:pt x="172" y="62"/>
                  </a:cubicBezTo>
                  <a:cubicBezTo>
                    <a:pt x="162" y="58"/>
                    <a:pt x="150" y="63"/>
                    <a:pt x="146" y="73"/>
                  </a:cubicBezTo>
                  <a:cubicBezTo>
                    <a:pt x="146" y="73"/>
                    <a:pt x="146" y="73"/>
                    <a:pt x="146" y="73"/>
                  </a:cubicBezTo>
                  <a:close/>
                  <a:moveTo>
                    <a:pt x="146" y="132"/>
                  </a:moveTo>
                  <a:cubicBezTo>
                    <a:pt x="142" y="141"/>
                    <a:pt x="146" y="153"/>
                    <a:pt x="156" y="157"/>
                  </a:cubicBezTo>
                  <a:cubicBezTo>
                    <a:pt x="166" y="162"/>
                    <a:pt x="178" y="157"/>
                    <a:pt x="182" y="147"/>
                  </a:cubicBezTo>
                  <a:cubicBezTo>
                    <a:pt x="182" y="147"/>
                    <a:pt x="182" y="147"/>
                    <a:pt x="182" y="147"/>
                  </a:cubicBezTo>
                  <a:cubicBezTo>
                    <a:pt x="187" y="137"/>
                    <a:pt x="182" y="126"/>
                    <a:pt x="172" y="121"/>
                  </a:cubicBezTo>
                  <a:cubicBezTo>
                    <a:pt x="162" y="117"/>
                    <a:pt x="151" y="121"/>
                    <a:pt x="146" y="131"/>
                  </a:cubicBezTo>
                  <a:cubicBezTo>
                    <a:pt x="146" y="131"/>
                    <a:pt x="146" y="131"/>
                    <a:pt x="146" y="132"/>
                  </a:cubicBezTo>
                  <a:close/>
                  <a:moveTo>
                    <a:pt x="146" y="190"/>
                  </a:moveTo>
                  <a:cubicBezTo>
                    <a:pt x="142" y="200"/>
                    <a:pt x="146" y="212"/>
                    <a:pt x="156" y="216"/>
                  </a:cubicBezTo>
                  <a:cubicBezTo>
                    <a:pt x="166" y="221"/>
                    <a:pt x="178" y="216"/>
                    <a:pt x="182" y="206"/>
                  </a:cubicBezTo>
                  <a:cubicBezTo>
                    <a:pt x="182" y="206"/>
                    <a:pt x="182" y="206"/>
                    <a:pt x="182" y="206"/>
                  </a:cubicBezTo>
                  <a:cubicBezTo>
                    <a:pt x="187" y="196"/>
                    <a:pt x="182" y="185"/>
                    <a:pt x="172" y="180"/>
                  </a:cubicBezTo>
                  <a:cubicBezTo>
                    <a:pt x="162" y="176"/>
                    <a:pt x="151" y="180"/>
                    <a:pt x="146" y="190"/>
                  </a:cubicBezTo>
                  <a:cubicBezTo>
                    <a:pt x="146" y="190"/>
                    <a:pt x="146" y="190"/>
                    <a:pt x="146" y="190"/>
                  </a:cubicBezTo>
                  <a:close/>
                  <a:moveTo>
                    <a:pt x="74" y="16"/>
                  </a:moveTo>
                  <a:cubicBezTo>
                    <a:pt x="71" y="26"/>
                    <a:pt x="77" y="37"/>
                    <a:pt x="87" y="41"/>
                  </a:cubicBezTo>
                  <a:cubicBezTo>
                    <a:pt x="97" y="44"/>
                    <a:pt x="108" y="38"/>
                    <a:pt x="112" y="28"/>
                  </a:cubicBezTo>
                  <a:cubicBezTo>
                    <a:pt x="112" y="28"/>
                    <a:pt x="112" y="28"/>
                    <a:pt x="112" y="28"/>
                  </a:cubicBezTo>
                  <a:cubicBezTo>
                    <a:pt x="115" y="17"/>
                    <a:pt x="109" y="6"/>
                    <a:pt x="99" y="3"/>
                  </a:cubicBezTo>
                  <a:cubicBezTo>
                    <a:pt x="89" y="0"/>
                    <a:pt x="78" y="5"/>
                    <a:pt x="74" y="16"/>
                  </a:cubicBezTo>
                  <a:cubicBezTo>
                    <a:pt x="74" y="16"/>
                    <a:pt x="74" y="16"/>
                    <a:pt x="74" y="16"/>
                  </a:cubicBezTo>
                  <a:close/>
                  <a:moveTo>
                    <a:pt x="74" y="74"/>
                  </a:moveTo>
                  <a:cubicBezTo>
                    <a:pt x="71" y="84"/>
                    <a:pt x="76" y="96"/>
                    <a:pt x="86" y="99"/>
                  </a:cubicBezTo>
                  <a:cubicBezTo>
                    <a:pt x="96" y="103"/>
                    <a:pt x="108" y="98"/>
                    <a:pt x="111" y="87"/>
                  </a:cubicBezTo>
                  <a:cubicBezTo>
                    <a:pt x="111" y="87"/>
                    <a:pt x="111" y="87"/>
                    <a:pt x="111" y="87"/>
                  </a:cubicBezTo>
                  <a:cubicBezTo>
                    <a:pt x="115" y="77"/>
                    <a:pt x="110" y="66"/>
                    <a:pt x="100" y="62"/>
                  </a:cubicBezTo>
                  <a:cubicBezTo>
                    <a:pt x="89" y="58"/>
                    <a:pt x="78" y="64"/>
                    <a:pt x="74" y="74"/>
                  </a:cubicBezTo>
                  <a:cubicBezTo>
                    <a:pt x="74" y="74"/>
                    <a:pt x="74" y="74"/>
                    <a:pt x="74" y="74"/>
                  </a:cubicBezTo>
                  <a:close/>
                  <a:moveTo>
                    <a:pt x="75" y="132"/>
                  </a:moveTo>
                  <a:cubicBezTo>
                    <a:pt x="71" y="143"/>
                    <a:pt x="76" y="154"/>
                    <a:pt x="86" y="158"/>
                  </a:cubicBezTo>
                  <a:cubicBezTo>
                    <a:pt x="96" y="162"/>
                    <a:pt x="107" y="157"/>
                    <a:pt x="111" y="146"/>
                  </a:cubicBezTo>
                  <a:cubicBezTo>
                    <a:pt x="111" y="146"/>
                    <a:pt x="111" y="146"/>
                    <a:pt x="111" y="146"/>
                  </a:cubicBezTo>
                  <a:cubicBezTo>
                    <a:pt x="115" y="136"/>
                    <a:pt x="110" y="125"/>
                    <a:pt x="100" y="121"/>
                  </a:cubicBezTo>
                  <a:cubicBezTo>
                    <a:pt x="90" y="117"/>
                    <a:pt x="78" y="122"/>
                    <a:pt x="75" y="132"/>
                  </a:cubicBezTo>
                  <a:cubicBezTo>
                    <a:pt x="75" y="132"/>
                    <a:pt x="75" y="132"/>
                    <a:pt x="75" y="132"/>
                  </a:cubicBezTo>
                  <a:close/>
                  <a:moveTo>
                    <a:pt x="75" y="191"/>
                  </a:moveTo>
                  <a:cubicBezTo>
                    <a:pt x="71" y="201"/>
                    <a:pt x="76" y="213"/>
                    <a:pt x="86" y="217"/>
                  </a:cubicBezTo>
                  <a:cubicBezTo>
                    <a:pt x="96" y="220"/>
                    <a:pt x="107" y="215"/>
                    <a:pt x="111" y="205"/>
                  </a:cubicBezTo>
                  <a:cubicBezTo>
                    <a:pt x="111" y="205"/>
                    <a:pt x="111" y="205"/>
                    <a:pt x="111" y="205"/>
                  </a:cubicBezTo>
                  <a:cubicBezTo>
                    <a:pt x="115" y="195"/>
                    <a:pt x="110" y="184"/>
                    <a:pt x="100" y="180"/>
                  </a:cubicBezTo>
                  <a:cubicBezTo>
                    <a:pt x="90" y="176"/>
                    <a:pt x="78" y="181"/>
                    <a:pt x="75" y="191"/>
                  </a:cubicBezTo>
                  <a:cubicBezTo>
                    <a:pt x="75" y="191"/>
                    <a:pt x="75" y="191"/>
                    <a:pt x="75" y="191"/>
                  </a:cubicBezTo>
                  <a:close/>
                  <a:moveTo>
                    <a:pt x="3" y="17"/>
                  </a:moveTo>
                  <a:cubicBezTo>
                    <a:pt x="0" y="27"/>
                    <a:pt x="6" y="38"/>
                    <a:pt x="16" y="41"/>
                  </a:cubicBezTo>
                  <a:cubicBezTo>
                    <a:pt x="27" y="44"/>
                    <a:pt x="38" y="38"/>
                    <a:pt x="40" y="27"/>
                  </a:cubicBezTo>
                  <a:cubicBezTo>
                    <a:pt x="40" y="27"/>
                    <a:pt x="40" y="27"/>
                    <a:pt x="41" y="27"/>
                  </a:cubicBezTo>
                  <a:cubicBezTo>
                    <a:pt x="43" y="16"/>
                    <a:pt x="37" y="6"/>
                    <a:pt x="27" y="3"/>
                  </a:cubicBezTo>
                  <a:cubicBezTo>
                    <a:pt x="16" y="0"/>
                    <a:pt x="5" y="6"/>
                    <a:pt x="3" y="17"/>
                  </a:cubicBezTo>
                  <a:cubicBezTo>
                    <a:pt x="3" y="17"/>
                    <a:pt x="3" y="17"/>
                    <a:pt x="3" y="17"/>
                  </a:cubicBezTo>
                  <a:close/>
                  <a:moveTo>
                    <a:pt x="3" y="75"/>
                  </a:moveTo>
                  <a:cubicBezTo>
                    <a:pt x="0" y="85"/>
                    <a:pt x="5" y="96"/>
                    <a:pt x="16" y="100"/>
                  </a:cubicBezTo>
                  <a:cubicBezTo>
                    <a:pt x="26" y="103"/>
                    <a:pt x="37" y="97"/>
                    <a:pt x="40" y="86"/>
                  </a:cubicBezTo>
                  <a:cubicBezTo>
                    <a:pt x="40" y="86"/>
                    <a:pt x="40" y="86"/>
                    <a:pt x="40" y="86"/>
                  </a:cubicBezTo>
                  <a:cubicBezTo>
                    <a:pt x="43" y="76"/>
                    <a:pt x="38" y="65"/>
                    <a:pt x="27" y="62"/>
                  </a:cubicBezTo>
                  <a:cubicBezTo>
                    <a:pt x="17" y="59"/>
                    <a:pt x="6" y="64"/>
                    <a:pt x="3" y="75"/>
                  </a:cubicBezTo>
                  <a:cubicBezTo>
                    <a:pt x="3" y="75"/>
                    <a:pt x="3" y="75"/>
                    <a:pt x="3" y="75"/>
                  </a:cubicBezTo>
                  <a:close/>
                  <a:moveTo>
                    <a:pt x="3" y="134"/>
                  </a:moveTo>
                  <a:cubicBezTo>
                    <a:pt x="0" y="144"/>
                    <a:pt x="5" y="155"/>
                    <a:pt x="16" y="158"/>
                  </a:cubicBezTo>
                  <a:cubicBezTo>
                    <a:pt x="26" y="161"/>
                    <a:pt x="37" y="156"/>
                    <a:pt x="40" y="145"/>
                  </a:cubicBezTo>
                  <a:cubicBezTo>
                    <a:pt x="40" y="145"/>
                    <a:pt x="40" y="145"/>
                    <a:pt x="40" y="145"/>
                  </a:cubicBezTo>
                  <a:cubicBezTo>
                    <a:pt x="44" y="135"/>
                    <a:pt x="38" y="124"/>
                    <a:pt x="28" y="121"/>
                  </a:cubicBezTo>
                  <a:cubicBezTo>
                    <a:pt x="17" y="117"/>
                    <a:pt x="6" y="123"/>
                    <a:pt x="3" y="133"/>
                  </a:cubicBezTo>
                  <a:cubicBezTo>
                    <a:pt x="3" y="133"/>
                    <a:pt x="3" y="133"/>
                    <a:pt x="3" y="134"/>
                  </a:cubicBezTo>
                  <a:close/>
                  <a:moveTo>
                    <a:pt x="3" y="192"/>
                  </a:moveTo>
                  <a:cubicBezTo>
                    <a:pt x="0" y="203"/>
                    <a:pt x="5" y="214"/>
                    <a:pt x="16" y="217"/>
                  </a:cubicBezTo>
                  <a:cubicBezTo>
                    <a:pt x="26" y="220"/>
                    <a:pt x="37" y="215"/>
                    <a:pt x="40" y="204"/>
                  </a:cubicBezTo>
                  <a:cubicBezTo>
                    <a:pt x="40" y="204"/>
                    <a:pt x="40" y="204"/>
                    <a:pt x="40" y="204"/>
                  </a:cubicBezTo>
                  <a:cubicBezTo>
                    <a:pt x="44" y="194"/>
                    <a:pt x="38" y="183"/>
                    <a:pt x="28" y="179"/>
                  </a:cubicBezTo>
                  <a:cubicBezTo>
                    <a:pt x="17" y="176"/>
                    <a:pt x="6" y="182"/>
                    <a:pt x="3" y="192"/>
                  </a:cubicBezTo>
                  <a:cubicBezTo>
                    <a:pt x="3" y="192"/>
                    <a:pt x="3" y="192"/>
                    <a:pt x="3" y="192"/>
                  </a:cubicBezTo>
                  <a:close/>
                </a:path>
              </a:pathLst>
            </a:custGeom>
            <a:solidFill>
              <a:srgbClr val="A5A5A5"/>
            </a:solidFill>
            <a:ln w="0">
              <a:solidFill>
                <a:srgbClr val="000000"/>
              </a:solidFill>
              <a:prstDash val="solid"/>
              <a:round/>
              <a:headEnd/>
              <a:tailEnd/>
            </a:ln>
          </p:spPr>
          <p:txBody>
            <a:bodyPr/>
            <a:lstStyle/>
            <a:p>
              <a:endParaRPr lang="en-US" sz="3199"/>
            </a:p>
          </p:txBody>
        </p:sp>
        <p:sp>
          <p:nvSpPr>
            <p:cNvPr id="37935" name="Rectangle 46"/>
            <p:cNvSpPr>
              <a:spLocks noChangeArrowheads="1"/>
            </p:cNvSpPr>
            <p:nvPr/>
          </p:nvSpPr>
          <p:spPr bwMode="auto">
            <a:xfrm>
              <a:off x="4870" y="1703"/>
              <a:ext cx="203" cy="241"/>
            </a:xfrm>
            <a:prstGeom prst="rect">
              <a:avLst/>
            </a:prstGeom>
            <a:solidFill>
              <a:srgbClr val="5B9BD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36" name="Freeform 47"/>
            <p:cNvSpPr>
              <a:spLocks noEditPoints="1"/>
            </p:cNvSpPr>
            <p:nvPr/>
          </p:nvSpPr>
          <p:spPr bwMode="auto">
            <a:xfrm>
              <a:off x="4870" y="1703"/>
              <a:ext cx="203" cy="241"/>
            </a:xfrm>
            <a:custGeom>
              <a:avLst/>
              <a:gdLst>
                <a:gd name="T0" fmla="*/ 0 w 203"/>
                <a:gd name="T1" fmla="*/ 241 h 241"/>
                <a:gd name="T2" fmla="*/ 203 w 203"/>
                <a:gd name="T3" fmla="*/ 241 h 241"/>
                <a:gd name="T4" fmla="*/ 203 w 203"/>
                <a:gd name="T5" fmla="*/ 0 h 241"/>
                <a:gd name="T6" fmla="*/ 0 w 203"/>
                <a:gd name="T7" fmla="*/ 0 h 241"/>
                <a:gd name="T8" fmla="*/ 0 w 203"/>
                <a:gd name="T9" fmla="*/ 241 h 241"/>
                <a:gd name="T10" fmla="*/ 101 w 203"/>
                <a:gd name="T11" fmla="*/ 241 h 241"/>
                <a:gd name="T12" fmla="*/ 101 w 203"/>
                <a:gd name="T13" fmla="*/ 0 h 241"/>
                <a:gd name="T14" fmla="*/ 101 w 203"/>
                <a:gd name="T15" fmla="*/ 241 h 2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3" h="241">
                  <a:moveTo>
                    <a:pt x="0" y="241"/>
                  </a:moveTo>
                  <a:lnTo>
                    <a:pt x="203" y="241"/>
                  </a:lnTo>
                  <a:lnTo>
                    <a:pt x="203" y="0"/>
                  </a:lnTo>
                  <a:lnTo>
                    <a:pt x="0" y="0"/>
                  </a:lnTo>
                  <a:lnTo>
                    <a:pt x="0" y="241"/>
                  </a:lnTo>
                  <a:close/>
                  <a:moveTo>
                    <a:pt x="101" y="241"/>
                  </a:moveTo>
                  <a:lnTo>
                    <a:pt x="101" y="0"/>
                  </a:lnTo>
                  <a:lnTo>
                    <a:pt x="101" y="241"/>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37" name="Freeform 48"/>
            <p:cNvSpPr>
              <a:spLocks noEditPoints="1"/>
            </p:cNvSpPr>
            <p:nvPr/>
          </p:nvSpPr>
          <p:spPr bwMode="auto">
            <a:xfrm>
              <a:off x="4890" y="1725"/>
              <a:ext cx="168" cy="201"/>
            </a:xfrm>
            <a:custGeom>
              <a:avLst/>
              <a:gdLst>
                <a:gd name="T0" fmla="*/ 168 w 168"/>
                <a:gd name="T1" fmla="*/ 52 h 201"/>
                <a:gd name="T2" fmla="*/ 123 w 168"/>
                <a:gd name="T3" fmla="*/ 1 h 201"/>
                <a:gd name="T4" fmla="*/ 51 w 168"/>
                <a:gd name="T5" fmla="*/ 22 h 201"/>
                <a:gd name="T6" fmla="*/ 57 w 168"/>
                <a:gd name="T7" fmla="*/ 0 h 201"/>
                <a:gd name="T8" fmla="*/ 51 w 168"/>
                <a:gd name="T9" fmla="*/ 22 h 201"/>
                <a:gd name="T10" fmla="*/ 57 w 168"/>
                <a:gd name="T11" fmla="*/ 53 h 201"/>
                <a:gd name="T12" fmla="*/ 51 w 168"/>
                <a:gd name="T13" fmla="*/ 31 h 201"/>
                <a:gd name="T14" fmla="*/ 36 w 168"/>
                <a:gd name="T15" fmla="*/ 22 h 201"/>
                <a:gd name="T16" fmla="*/ 42 w 168"/>
                <a:gd name="T17" fmla="*/ 0 h 201"/>
                <a:gd name="T18" fmla="*/ 36 w 168"/>
                <a:gd name="T19" fmla="*/ 22 h 201"/>
                <a:gd name="T20" fmla="*/ 42 w 168"/>
                <a:gd name="T21" fmla="*/ 53 h 201"/>
                <a:gd name="T22" fmla="*/ 36 w 168"/>
                <a:gd name="T23" fmla="*/ 31 h 201"/>
                <a:gd name="T24" fmla="*/ 14 w 168"/>
                <a:gd name="T25" fmla="*/ 22 h 201"/>
                <a:gd name="T26" fmla="*/ 21 w 168"/>
                <a:gd name="T27" fmla="*/ 0 h 201"/>
                <a:gd name="T28" fmla="*/ 14 w 168"/>
                <a:gd name="T29" fmla="*/ 22 h 201"/>
                <a:gd name="T30" fmla="*/ 21 w 168"/>
                <a:gd name="T31" fmla="*/ 53 h 201"/>
                <a:gd name="T32" fmla="*/ 14 w 168"/>
                <a:gd name="T33" fmla="*/ 31 h 201"/>
                <a:gd name="T34" fmla="*/ 0 w 168"/>
                <a:gd name="T35" fmla="*/ 22 h 201"/>
                <a:gd name="T36" fmla="*/ 6 w 168"/>
                <a:gd name="T37" fmla="*/ 0 h 201"/>
                <a:gd name="T38" fmla="*/ 0 w 168"/>
                <a:gd name="T39" fmla="*/ 22 h 201"/>
                <a:gd name="T40" fmla="*/ 6 w 168"/>
                <a:gd name="T41" fmla="*/ 53 h 201"/>
                <a:gd name="T42" fmla="*/ 0 w 168"/>
                <a:gd name="T43" fmla="*/ 31 h 201"/>
                <a:gd name="T44" fmla="*/ 115 w 168"/>
                <a:gd name="T45" fmla="*/ 171 h 201"/>
                <a:gd name="T46" fmla="*/ 168 w 168"/>
                <a:gd name="T47" fmla="*/ 175 h 201"/>
                <a:gd name="T48" fmla="*/ 115 w 168"/>
                <a:gd name="T49" fmla="*/ 171 h 201"/>
                <a:gd name="T50" fmla="*/ 115 w 168"/>
                <a:gd name="T51" fmla="*/ 188 h 201"/>
                <a:gd name="T52" fmla="*/ 168 w 168"/>
                <a:gd name="T53" fmla="*/ 184 h 201"/>
                <a:gd name="T54" fmla="*/ 115 w 168"/>
                <a:gd name="T55" fmla="*/ 197 h 201"/>
                <a:gd name="T56" fmla="*/ 168 w 168"/>
                <a:gd name="T57" fmla="*/ 201 h 201"/>
                <a:gd name="T58" fmla="*/ 115 w 168"/>
                <a:gd name="T59" fmla="*/ 197 h 201"/>
                <a:gd name="T60" fmla="*/ 63 w 168"/>
                <a:gd name="T61" fmla="*/ 175 h 201"/>
                <a:gd name="T62" fmla="*/ 10 w 168"/>
                <a:gd name="T63" fmla="*/ 171 h 201"/>
                <a:gd name="T64" fmla="*/ 10 w 168"/>
                <a:gd name="T65" fmla="*/ 188 h 201"/>
                <a:gd name="T66" fmla="*/ 63 w 168"/>
                <a:gd name="T67" fmla="*/ 184 h 201"/>
                <a:gd name="T68" fmla="*/ 10 w 168"/>
                <a:gd name="T69" fmla="*/ 188 h 201"/>
                <a:gd name="T70" fmla="*/ 63 w 168"/>
                <a:gd name="T71" fmla="*/ 201 h 201"/>
                <a:gd name="T72" fmla="*/ 10 w 168"/>
                <a:gd name="T73" fmla="*/ 197 h 2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68" h="201">
                  <a:moveTo>
                    <a:pt x="123" y="52"/>
                  </a:moveTo>
                  <a:lnTo>
                    <a:pt x="168" y="52"/>
                  </a:lnTo>
                  <a:lnTo>
                    <a:pt x="168" y="1"/>
                  </a:lnTo>
                  <a:lnTo>
                    <a:pt x="123" y="1"/>
                  </a:lnTo>
                  <a:lnTo>
                    <a:pt x="123" y="52"/>
                  </a:lnTo>
                  <a:close/>
                  <a:moveTo>
                    <a:pt x="51" y="22"/>
                  </a:moveTo>
                  <a:lnTo>
                    <a:pt x="57" y="22"/>
                  </a:lnTo>
                  <a:lnTo>
                    <a:pt x="57" y="0"/>
                  </a:lnTo>
                  <a:lnTo>
                    <a:pt x="51" y="0"/>
                  </a:lnTo>
                  <a:lnTo>
                    <a:pt x="51" y="22"/>
                  </a:lnTo>
                  <a:close/>
                  <a:moveTo>
                    <a:pt x="51" y="53"/>
                  </a:moveTo>
                  <a:lnTo>
                    <a:pt x="57" y="53"/>
                  </a:lnTo>
                  <a:lnTo>
                    <a:pt x="57" y="31"/>
                  </a:lnTo>
                  <a:lnTo>
                    <a:pt x="51" y="31"/>
                  </a:lnTo>
                  <a:lnTo>
                    <a:pt x="51" y="53"/>
                  </a:lnTo>
                  <a:close/>
                  <a:moveTo>
                    <a:pt x="36" y="22"/>
                  </a:moveTo>
                  <a:lnTo>
                    <a:pt x="42" y="22"/>
                  </a:lnTo>
                  <a:lnTo>
                    <a:pt x="42" y="0"/>
                  </a:lnTo>
                  <a:lnTo>
                    <a:pt x="36" y="0"/>
                  </a:lnTo>
                  <a:lnTo>
                    <a:pt x="36" y="22"/>
                  </a:lnTo>
                  <a:close/>
                  <a:moveTo>
                    <a:pt x="36" y="53"/>
                  </a:moveTo>
                  <a:lnTo>
                    <a:pt x="42" y="53"/>
                  </a:lnTo>
                  <a:lnTo>
                    <a:pt x="42" y="31"/>
                  </a:lnTo>
                  <a:lnTo>
                    <a:pt x="36" y="31"/>
                  </a:lnTo>
                  <a:lnTo>
                    <a:pt x="36" y="53"/>
                  </a:lnTo>
                  <a:close/>
                  <a:moveTo>
                    <a:pt x="14" y="22"/>
                  </a:moveTo>
                  <a:lnTo>
                    <a:pt x="21" y="22"/>
                  </a:lnTo>
                  <a:lnTo>
                    <a:pt x="21" y="0"/>
                  </a:lnTo>
                  <a:lnTo>
                    <a:pt x="14" y="0"/>
                  </a:lnTo>
                  <a:lnTo>
                    <a:pt x="14" y="22"/>
                  </a:lnTo>
                  <a:close/>
                  <a:moveTo>
                    <a:pt x="14" y="53"/>
                  </a:moveTo>
                  <a:lnTo>
                    <a:pt x="21" y="53"/>
                  </a:lnTo>
                  <a:lnTo>
                    <a:pt x="21" y="31"/>
                  </a:lnTo>
                  <a:lnTo>
                    <a:pt x="14" y="31"/>
                  </a:lnTo>
                  <a:lnTo>
                    <a:pt x="14" y="53"/>
                  </a:lnTo>
                  <a:close/>
                  <a:moveTo>
                    <a:pt x="0" y="22"/>
                  </a:moveTo>
                  <a:lnTo>
                    <a:pt x="6" y="22"/>
                  </a:lnTo>
                  <a:lnTo>
                    <a:pt x="6" y="0"/>
                  </a:lnTo>
                  <a:lnTo>
                    <a:pt x="0" y="0"/>
                  </a:lnTo>
                  <a:lnTo>
                    <a:pt x="0" y="22"/>
                  </a:lnTo>
                  <a:close/>
                  <a:moveTo>
                    <a:pt x="0" y="53"/>
                  </a:moveTo>
                  <a:lnTo>
                    <a:pt x="6" y="53"/>
                  </a:lnTo>
                  <a:lnTo>
                    <a:pt x="6" y="31"/>
                  </a:lnTo>
                  <a:lnTo>
                    <a:pt x="0" y="31"/>
                  </a:lnTo>
                  <a:lnTo>
                    <a:pt x="0" y="53"/>
                  </a:lnTo>
                  <a:close/>
                  <a:moveTo>
                    <a:pt x="115" y="171"/>
                  </a:moveTo>
                  <a:lnTo>
                    <a:pt x="115" y="175"/>
                  </a:lnTo>
                  <a:lnTo>
                    <a:pt x="168" y="175"/>
                  </a:lnTo>
                  <a:lnTo>
                    <a:pt x="168" y="171"/>
                  </a:lnTo>
                  <a:lnTo>
                    <a:pt x="115" y="171"/>
                  </a:lnTo>
                  <a:close/>
                  <a:moveTo>
                    <a:pt x="115" y="184"/>
                  </a:moveTo>
                  <a:lnTo>
                    <a:pt x="115" y="188"/>
                  </a:lnTo>
                  <a:lnTo>
                    <a:pt x="168" y="188"/>
                  </a:lnTo>
                  <a:lnTo>
                    <a:pt x="168" y="184"/>
                  </a:lnTo>
                  <a:lnTo>
                    <a:pt x="115" y="184"/>
                  </a:lnTo>
                  <a:close/>
                  <a:moveTo>
                    <a:pt x="115" y="197"/>
                  </a:moveTo>
                  <a:lnTo>
                    <a:pt x="115" y="201"/>
                  </a:lnTo>
                  <a:lnTo>
                    <a:pt x="168" y="201"/>
                  </a:lnTo>
                  <a:lnTo>
                    <a:pt x="168" y="197"/>
                  </a:lnTo>
                  <a:lnTo>
                    <a:pt x="115" y="197"/>
                  </a:lnTo>
                  <a:close/>
                  <a:moveTo>
                    <a:pt x="10" y="175"/>
                  </a:moveTo>
                  <a:lnTo>
                    <a:pt x="63" y="175"/>
                  </a:lnTo>
                  <a:lnTo>
                    <a:pt x="63" y="171"/>
                  </a:lnTo>
                  <a:lnTo>
                    <a:pt x="10" y="171"/>
                  </a:lnTo>
                  <a:lnTo>
                    <a:pt x="10" y="175"/>
                  </a:lnTo>
                  <a:close/>
                  <a:moveTo>
                    <a:pt x="10" y="188"/>
                  </a:moveTo>
                  <a:lnTo>
                    <a:pt x="63" y="188"/>
                  </a:lnTo>
                  <a:lnTo>
                    <a:pt x="63" y="184"/>
                  </a:lnTo>
                  <a:lnTo>
                    <a:pt x="10" y="184"/>
                  </a:lnTo>
                  <a:lnTo>
                    <a:pt x="10" y="188"/>
                  </a:lnTo>
                  <a:close/>
                  <a:moveTo>
                    <a:pt x="10" y="201"/>
                  </a:moveTo>
                  <a:lnTo>
                    <a:pt x="63" y="201"/>
                  </a:lnTo>
                  <a:lnTo>
                    <a:pt x="63" y="197"/>
                  </a:lnTo>
                  <a:lnTo>
                    <a:pt x="10" y="197"/>
                  </a:lnTo>
                  <a:lnTo>
                    <a:pt x="10" y="2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38" name="Freeform 49"/>
            <p:cNvSpPr>
              <a:spLocks noEditPoints="1"/>
            </p:cNvSpPr>
            <p:nvPr/>
          </p:nvSpPr>
          <p:spPr bwMode="auto">
            <a:xfrm>
              <a:off x="5017" y="1730"/>
              <a:ext cx="36" cy="43"/>
            </a:xfrm>
            <a:custGeom>
              <a:avLst/>
              <a:gdLst>
                <a:gd name="T0" fmla="*/ 6 w 187"/>
                <a:gd name="T1" fmla="*/ 2 h 221"/>
                <a:gd name="T2" fmla="*/ 7 w 187"/>
                <a:gd name="T3" fmla="*/ 1 h 221"/>
                <a:gd name="T4" fmla="*/ 5 w 187"/>
                <a:gd name="T5" fmla="*/ 1 h 221"/>
                <a:gd name="T6" fmla="*/ 5 w 187"/>
                <a:gd name="T7" fmla="*/ 3 h 221"/>
                <a:gd name="T8" fmla="*/ 7 w 187"/>
                <a:gd name="T9" fmla="*/ 3 h 221"/>
                <a:gd name="T10" fmla="*/ 6 w 187"/>
                <a:gd name="T11" fmla="*/ 2 h 221"/>
                <a:gd name="T12" fmla="*/ 5 w 187"/>
                <a:gd name="T13" fmla="*/ 3 h 221"/>
                <a:gd name="T14" fmla="*/ 6 w 187"/>
                <a:gd name="T15" fmla="*/ 6 h 221"/>
                <a:gd name="T16" fmla="*/ 7 w 187"/>
                <a:gd name="T17" fmla="*/ 6 h 221"/>
                <a:gd name="T18" fmla="*/ 5 w 187"/>
                <a:gd name="T19" fmla="*/ 5 h 221"/>
                <a:gd name="T20" fmla="*/ 5 w 187"/>
                <a:gd name="T21" fmla="*/ 7 h 221"/>
                <a:gd name="T22" fmla="*/ 7 w 187"/>
                <a:gd name="T23" fmla="*/ 8 h 221"/>
                <a:gd name="T24" fmla="*/ 6 w 187"/>
                <a:gd name="T25" fmla="*/ 7 h 221"/>
                <a:gd name="T26" fmla="*/ 5 w 187"/>
                <a:gd name="T27" fmla="*/ 7 h 221"/>
                <a:gd name="T28" fmla="*/ 3 w 187"/>
                <a:gd name="T29" fmla="*/ 2 h 221"/>
                <a:gd name="T30" fmla="*/ 4 w 187"/>
                <a:gd name="T31" fmla="*/ 1 h 221"/>
                <a:gd name="T32" fmla="*/ 3 w 187"/>
                <a:gd name="T33" fmla="*/ 1 h 221"/>
                <a:gd name="T34" fmla="*/ 3 w 187"/>
                <a:gd name="T35" fmla="*/ 3 h 221"/>
                <a:gd name="T36" fmla="*/ 4 w 187"/>
                <a:gd name="T37" fmla="*/ 3 h 221"/>
                <a:gd name="T38" fmla="*/ 4 w 187"/>
                <a:gd name="T39" fmla="*/ 2 h 221"/>
                <a:gd name="T40" fmla="*/ 3 w 187"/>
                <a:gd name="T41" fmla="*/ 3 h 221"/>
                <a:gd name="T42" fmla="*/ 3 w 187"/>
                <a:gd name="T43" fmla="*/ 6 h 221"/>
                <a:gd name="T44" fmla="*/ 4 w 187"/>
                <a:gd name="T45" fmla="*/ 5 h 221"/>
                <a:gd name="T46" fmla="*/ 3 w 187"/>
                <a:gd name="T47" fmla="*/ 5 h 221"/>
                <a:gd name="T48" fmla="*/ 3 w 187"/>
                <a:gd name="T49" fmla="*/ 7 h 221"/>
                <a:gd name="T50" fmla="*/ 4 w 187"/>
                <a:gd name="T51" fmla="*/ 8 h 221"/>
                <a:gd name="T52" fmla="*/ 4 w 187"/>
                <a:gd name="T53" fmla="*/ 7 h 221"/>
                <a:gd name="T54" fmla="*/ 3 w 187"/>
                <a:gd name="T55" fmla="*/ 7 h 221"/>
                <a:gd name="T56" fmla="*/ 1 w 187"/>
                <a:gd name="T57" fmla="*/ 2 h 221"/>
                <a:gd name="T58" fmla="*/ 2 w 187"/>
                <a:gd name="T59" fmla="*/ 1 h 221"/>
                <a:gd name="T60" fmla="*/ 0 w 187"/>
                <a:gd name="T61" fmla="*/ 1 h 221"/>
                <a:gd name="T62" fmla="*/ 0 w 187"/>
                <a:gd name="T63" fmla="*/ 3 h 221"/>
                <a:gd name="T64" fmla="*/ 2 w 187"/>
                <a:gd name="T65" fmla="*/ 3 h 221"/>
                <a:gd name="T66" fmla="*/ 1 w 187"/>
                <a:gd name="T67" fmla="*/ 2 h 221"/>
                <a:gd name="T68" fmla="*/ 0 w 187"/>
                <a:gd name="T69" fmla="*/ 3 h 221"/>
                <a:gd name="T70" fmla="*/ 1 w 187"/>
                <a:gd name="T71" fmla="*/ 6 h 221"/>
                <a:gd name="T72" fmla="*/ 2 w 187"/>
                <a:gd name="T73" fmla="*/ 5 h 221"/>
                <a:gd name="T74" fmla="*/ 0 w 187"/>
                <a:gd name="T75" fmla="*/ 5 h 221"/>
                <a:gd name="T76" fmla="*/ 0 w 187"/>
                <a:gd name="T77" fmla="*/ 7 h 221"/>
                <a:gd name="T78" fmla="*/ 2 w 187"/>
                <a:gd name="T79" fmla="*/ 8 h 221"/>
                <a:gd name="T80" fmla="*/ 1 w 187"/>
                <a:gd name="T81" fmla="*/ 7 h 221"/>
                <a:gd name="T82" fmla="*/ 0 w 187"/>
                <a:gd name="T83" fmla="*/ 7 h 22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7" h="221">
                  <a:moveTo>
                    <a:pt x="146" y="15"/>
                  </a:moveTo>
                  <a:cubicBezTo>
                    <a:pt x="142" y="25"/>
                    <a:pt x="148" y="37"/>
                    <a:pt x="158" y="40"/>
                  </a:cubicBezTo>
                  <a:cubicBezTo>
                    <a:pt x="168" y="44"/>
                    <a:pt x="179" y="39"/>
                    <a:pt x="183" y="29"/>
                  </a:cubicBezTo>
                  <a:cubicBezTo>
                    <a:pt x="183" y="29"/>
                    <a:pt x="183" y="29"/>
                    <a:pt x="183" y="29"/>
                  </a:cubicBezTo>
                  <a:cubicBezTo>
                    <a:pt x="187" y="18"/>
                    <a:pt x="182" y="7"/>
                    <a:pt x="172" y="3"/>
                  </a:cubicBezTo>
                  <a:cubicBezTo>
                    <a:pt x="161" y="0"/>
                    <a:pt x="150" y="5"/>
                    <a:pt x="146" y="15"/>
                  </a:cubicBezTo>
                  <a:cubicBezTo>
                    <a:pt x="146" y="15"/>
                    <a:pt x="146" y="15"/>
                    <a:pt x="146" y="15"/>
                  </a:cubicBezTo>
                  <a:close/>
                  <a:moveTo>
                    <a:pt x="147" y="73"/>
                  </a:moveTo>
                  <a:cubicBezTo>
                    <a:pt x="142" y="83"/>
                    <a:pt x="147" y="95"/>
                    <a:pt x="157" y="99"/>
                  </a:cubicBezTo>
                  <a:cubicBezTo>
                    <a:pt x="167" y="103"/>
                    <a:pt x="179" y="98"/>
                    <a:pt x="183" y="88"/>
                  </a:cubicBezTo>
                  <a:cubicBezTo>
                    <a:pt x="183" y="88"/>
                    <a:pt x="183" y="88"/>
                    <a:pt x="183" y="88"/>
                  </a:cubicBezTo>
                  <a:cubicBezTo>
                    <a:pt x="187" y="78"/>
                    <a:pt x="182" y="67"/>
                    <a:pt x="172" y="62"/>
                  </a:cubicBezTo>
                  <a:cubicBezTo>
                    <a:pt x="162" y="58"/>
                    <a:pt x="151" y="63"/>
                    <a:pt x="147" y="73"/>
                  </a:cubicBezTo>
                  <a:cubicBezTo>
                    <a:pt x="147" y="73"/>
                    <a:pt x="147" y="73"/>
                    <a:pt x="147" y="73"/>
                  </a:cubicBezTo>
                  <a:close/>
                  <a:moveTo>
                    <a:pt x="147" y="132"/>
                  </a:moveTo>
                  <a:cubicBezTo>
                    <a:pt x="142" y="141"/>
                    <a:pt x="147" y="153"/>
                    <a:pt x="157" y="157"/>
                  </a:cubicBezTo>
                  <a:cubicBezTo>
                    <a:pt x="167" y="162"/>
                    <a:pt x="178" y="157"/>
                    <a:pt x="183" y="147"/>
                  </a:cubicBezTo>
                  <a:cubicBezTo>
                    <a:pt x="183" y="147"/>
                    <a:pt x="183" y="147"/>
                    <a:pt x="183" y="147"/>
                  </a:cubicBezTo>
                  <a:cubicBezTo>
                    <a:pt x="187" y="137"/>
                    <a:pt x="183" y="126"/>
                    <a:pt x="173" y="121"/>
                  </a:cubicBezTo>
                  <a:cubicBezTo>
                    <a:pt x="163" y="117"/>
                    <a:pt x="151" y="121"/>
                    <a:pt x="147" y="131"/>
                  </a:cubicBezTo>
                  <a:cubicBezTo>
                    <a:pt x="147" y="131"/>
                    <a:pt x="147" y="131"/>
                    <a:pt x="147" y="132"/>
                  </a:cubicBezTo>
                  <a:close/>
                  <a:moveTo>
                    <a:pt x="147" y="190"/>
                  </a:moveTo>
                  <a:cubicBezTo>
                    <a:pt x="142" y="200"/>
                    <a:pt x="147" y="212"/>
                    <a:pt x="157" y="216"/>
                  </a:cubicBezTo>
                  <a:cubicBezTo>
                    <a:pt x="167" y="221"/>
                    <a:pt x="178" y="216"/>
                    <a:pt x="183" y="206"/>
                  </a:cubicBezTo>
                  <a:cubicBezTo>
                    <a:pt x="183" y="206"/>
                    <a:pt x="183" y="206"/>
                    <a:pt x="183" y="206"/>
                  </a:cubicBezTo>
                  <a:cubicBezTo>
                    <a:pt x="187" y="196"/>
                    <a:pt x="183" y="185"/>
                    <a:pt x="173" y="180"/>
                  </a:cubicBezTo>
                  <a:cubicBezTo>
                    <a:pt x="163" y="176"/>
                    <a:pt x="151" y="180"/>
                    <a:pt x="147" y="190"/>
                  </a:cubicBezTo>
                  <a:cubicBezTo>
                    <a:pt x="147" y="190"/>
                    <a:pt x="147" y="190"/>
                    <a:pt x="147" y="190"/>
                  </a:cubicBezTo>
                  <a:close/>
                  <a:moveTo>
                    <a:pt x="75" y="16"/>
                  </a:moveTo>
                  <a:cubicBezTo>
                    <a:pt x="71" y="26"/>
                    <a:pt x="77" y="37"/>
                    <a:pt x="87" y="41"/>
                  </a:cubicBezTo>
                  <a:cubicBezTo>
                    <a:pt x="98" y="44"/>
                    <a:pt x="109" y="38"/>
                    <a:pt x="112" y="28"/>
                  </a:cubicBezTo>
                  <a:cubicBezTo>
                    <a:pt x="112" y="28"/>
                    <a:pt x="112" y="28"/>
                    <a:pt x="112" y="28"/>
                  </a:cubicBezTo>
                  <a:cubicBezTo>
                    <a:pt x="115" y="17"/>
                    <a:pt x="110" y="6"/>
                    <a:pt x="99" y="3"/>
                  </a:cubicBezTo>
                  <a:cubicBezTo>
                    <a:pt x="89" y="0"/>
                    <a:pt x="78" y="5"/>
                    <a:pt x="75" y="16"/>
                  </a:cubicBezTo>
                  <a:cubicBezTo>
                    <a:pt x="75" y="16"/>
                    <a:pt x="75" y="16"/>
                    <a:pt x="75" y="16"/>
                  </a:cubicBezTo>
                  <a:close/>
                  <a:moveTo>
                    <a:pt x="75" y="74"/>
                  </a:moveTo>
                  <a:cubicBezTo>
                    <a:pt x="71" y="84"/>
                    <a:pt x="76" y="96"/>
                    <a:pt x="87" y="99"/>
                  </a:cubicBezTo>
                  <a:cubicBezTo>
                    <a:pt x="97" y="103"/>
                    <a:pt x="108" y="98"/>
                    <a:pt x="112" y="87"/>
                  </a:cubicBezTo>
                  <a:cubicBezTo>
                    <a:pt x="112" y="87"/>
                    <a:pt x="112" y="87"/>
                    <a:pt x="112" y="87"/>
                  </a:cubicBezTo>
                  <a:cubicBezTo>
                    <a:pt x="115" y="77"/>
                    <a:pt x="110" y="66"/>
                    <a:pt x="100" y="62"/>
                  </a:cubicBezTo>
                  <a:cubicBezTo>
                    <a:pt x="90" y="58"/>
                    <a:pt x="79" y="64"/>
                    <a:pt x="75" y="74"/>
                  </a:cubicBezTo>
                  <a:cubicBezTo>
                    <a:pt x="75" y="74"/>
                    <a:pt x="75" y="74"/>
                    <a:pt x="75" y="74"/>
                  </a:cubicBezTo>
                  <a:close/>
                  <a:moveTo>
                    <a:pt x="75" y="132"/>
                  </a:moveTo>
                  <a:cubicBezTo>
                    <a:pt x="71" y="143"/>
                    <a:pt x="76" y="154"/>
                    <a:pt x="86" y="158"/>
                  </a:cubicBezTo>
                  <a:cubicBezTo>
                    <a:pt x="96" y="162"/>
                    <a:pt x="108" y="157"/>
                    <a:pt x="112" y="146"/>
                  </a:cubicBezTo>
                  <a:cubicBezTo>
                    <a:pt x="112" y="146"/>
                    <a:pt x="112" y="146"/>
                    <a:pt x="112" y="146"/>
                  </a:cubicBezTo>
                  <a:cubicBezTo>
                    <a:pt x="116" y="136"/>
                    <a:pt x="110" y="125"/>
                    <a:pt x="100" y="121"/>
                  </a:cubicBezTo>
                  <a:cubicBezTo>
                    <a:pt x="90" y="117"/>
                    <a:pt x="79" y="122"/>
                    <a:pt x="75" y="132"/>
                  </a:cubicBezTo>
                  <a:cubicBezTo>
                    <a:pt x="75" y="132"/>
                    <a:pt x="75" y="132"/>
                    <a:pt x="75" y="132"/>
                  </a:cubicBezTo>
                  <a:close/>
                  <a:moveTo>
                    <a:pt x="75" y="191"/>
                  </a:moveTo>
                  <a:cubicBezTo>
                    <a:pt x="71" y="201"/>
                    <a:pt x="76" y="213"/>
                    <a:pt x="86" y="217"/>
                  </a:cubicBezTo>
                  <a:cubicBezTo>
                    <a:pt x="96" y="220"/>
                    <a:pt x="108" y="215"/>
                    <a:pt x="112" y="205"/>
                  </a:cubicBezTo>
                  <a:cubicBezTo>
                    <a:pt x="112" y="205"/>
                    <a:pt x="112" y="205"/>
                    <a:pt x="112" y="205"/>
                  </a:cubicBezTo>
                  <a:cubicBezTo>
                    <a:pt x="116" y="195"/>
                    <a:pt x="110" y="184"/>
                    <a:pt x="100" y="180"/>
                  </a:cubicBezTo>
                  <a:cubicBezTo>
                    <a:pt x="90" y="176"/>
                    <a:pt x="79" y="181"/>
                    <a:pt x="75" y="191"/>
                  </a:cubicBezTo>
                  <a:cubicBezTo>
                    <a:pt x="75" y="191"/>
                    <a:pt x="75" y="191"/>
                    <a:pt x="75" y="191"/>
                  </a:cubicBezTo>
                  <a:close/>
                  <a:moveTo>
                    <a:pt x="3" y="17"/>
                  </a:moveTo>
                  <a:cubicBezTo>
                    <a:pt x="0" y="27"/>
                    <a:pt x="6" y="38"/>
                    <a:pt x="17" y="41"/>
                  </a:cubicBezTo>
                  <a:cubicBezTo>
                    <a:pt x="27" y="44"/>
                    <a:pt x="38" y="38"/>
                    <a:pt x="41" y="27"/>
                  </a:cubicBezTo>
                  <a:cubicBezTo>
                    <a:pt x="41" y="27"/>
                    <a:pt x="41" y="27"/>
                    <a:pt x="41" y="27"/>
                  </a:cubicBezTo>
                  <a:cubicBezTo>
                    <a:pt x="44" y="16"/>
                    <a:pt x="38" y="6"/>
                    <a:pt x="27" y="3"/>
                  </a:cubicBezTo>
                  <a:cubicBezTo>
                    <a:pt x="17" y="0"/>
                    <a:pt x="6" y="6"/>
                    <a:pt x="3" y="17"/>
                  </a:cubicBezTo>
                  <a:cubicBezTo>
                    <a:pt x="3" y="17"/>
                    <a:pt x="3" y="17"/>
                    <a:pt x="3" y="17"/>
                  </a:cubicBezTo>
                  <a:close/>
                  <a:moveTo>
                    <a:pt x="3" y="75"/>
                  </a:moveTo>
                  <a:cubicBezTo>
                    <a:pt x="0" y="85"/>
                    <a:pt x="6" y="96"/>
                    <a:pt x="16" y="100"/>
                  </a:cubicBezTo>
                  <a:cubicBezTo>
                    <a:pt x="27" y="103"/>
                    <a:pt x="38" y="97"/>
                    <a:pt x="41" y="86"/>
                  </a:cubicBezTo>
                  <a:cubicBezTo>
                    <a:pt x="41" y="86"/>
                    <a:pt x="41" y="86"/>
                    <a:pt x="41" y="86"/>
                  </a:cubicBezTo>
                  <a:cubicBezTo>
                    <a:pt x="44" y="76"/>
                    <a:pt x="38" y="65"/>
                    <a:pt x="28" y="62"/>
                  </a:cubicBezTo>
                  <a:cubicBezTo>
                    <a:pt x="17" y="59"/>
                    <a:pt x="6" y="64"/>
                    <a:pt x="3" y="75"/>
                  </a:cubicBezTo>
                  <a:cubicBezTo>
                    <a:pt x="3" y="75"/>
                    <a:pt x="3" y="75"/>
                    <a:pt x="3" y="75"/>
                  </a:cubicBezTo>
                  <a:close/>
                  <a:moveTo>
                    <a:pt x="3" y="134"/>
                  </a:moveTo>
                  <a:cubicBezTo>
                    <a:pt x="0" y="144"/>
                    <a:pt x="6" y="155"/>
                    <a:pt x="16" y="158"/>
                  </a:cubicBezTo>
                  <a:cubicBezTo>
                    <a:pt x="26" y="161"/>
                    <a:pt x="37" y="156"/>
                    <a:pt x="41" y="145"/>
                  </a:cubicBezTo>
                  <a:cubicBezTo>
                    <a:pt x="41" y="145"/>
                    <a:pt x="41" y="145"/>
                    <a:pt x="41" y="145"/>
                  </a:cubicBezTo>
                  <a:cubicBezTo>
                    <a:pt x="44" y="135"/>
                    <a:pt x="38" y="124"/>
                    <a:pt x="28" y="121"/>
                  </a:cubicBezTo>
                  <a:cubicBezTo>
                    <a:pt x="18" y="117"/>
                    <a:pt x="7" y="123"/>
                    <a:pt x="3" y="133"/>
                  </a:cubicBezTo>
                  <a:cubicBezTo>
                    <a:pt x="3" y="133"/>
                    <a:pt x="3" y="133"/>
                    <a:pt x="3" y="134"/>
                  </a:cubicBezTo>
                  <a:close/>
                  <a:moveTo>
                    <a:pt x="3" y="192"/>
                  </a:moveTo>
                  <a:cubicBezTo>
                    <a:pt x="0" y="203"/>
                    <a:pt x="6" y="214"/>
                    <a:pt x="16" y="217"/>
                  </a:cubicBezTo>
                  <a:cubicBezTo>
                    <a:pt x="26" y="220"/>
                    <a:pt x="37" y="215"/>
                    <a:pt x="41" y="204"/>
                  </a:cubicBezTo>
                  <a:cubicBezTo>
                    <a:pt x="41" y="204"/>
                    <a:pt x="41" y="204"/>
                    <a:pt x="41" y="204"/>
                  </a:cubicBezTo>
                  <a:cubicBezTo>
                    <a:pt x="44" y="194"/>
                    <a:pt x="38" y="183"/>
                    <a:pt x="28" y="179"/>
                  </a:cubicBezTo>
                  <a:cubicBezTo>
                    <a:pt x="18" y="176"/>
                    <a:pt x="7" y="182"/>
                    <a:pt x="3" y="192"/>
                  </a:cubicBezTo>
                  <a:cubicBezTo>
                    <a:pt x="3" y="192"/>
                    <a:pt x="3" y="192"/>
                    <a:pt x="3" y="192"/>
                  </a:cubicBezTo>
                  <a:close/>
                </a:path>
              </a:pathLst>
            </a:custGeom>
            <a:solidFill>
              <a:srgbClr val="A5A5A5"/>
            </a:solidFill>
            <a:ln w="0">
              <a:solidFill>
                <a:srgbClr val="000000"/>
              </a:solidFill>
              <a:prstDash val="solid"/>
              <a:round/>
              <a:headEnd/>
              <a:tailEnd/>
            </a:ln>
          </p:spPr>
          <p:txBody>
            <a:bodyPr/>
            <a:lstStyle/>
            <a:p>
              <a:endParaRPr lang="en-US" sz="3199"/>
            </a:p>
          </p:txBody>
        </p:sp>
        <p:sp>
          <p:nvSpPr>
            <p:cNvPr id="37939" name="Rectangle 50"/>
            <p:cNvSpPr>
              <a:spLocks noChangeArrowheads="1"/>
            </p:cNvSpPr>
            <p:nvPr/>
          </p:nvSpPr>
          <p:spPr bwMode="auto">
            <a:xfrm>
              <a:off x="4536" y="1985"/>
              <a:ext cx="6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rgbClr val="5B9BD5"/>
                  </a:solidFill>
                </a:rPr>
                <a:t>Compute nodes</a:t>
              </a:r>
              <a:endParaRPr lang="en-US" altLang="en-US" sz="2800" b="0" dirty="0">
                <a:solidFill>
                  <a:schemeClr val="tx1"/>
                </a:solidFill>
                <a:latin typeface="Arial" panose="020B0604020202020204" pitchFamily="34" charset="0"/>
              </a:endParaRPr>
            </a:p>
          </p:txBody>
        </p:sp>
        <p:sp>
          <p:nvSpPr>
            <p:cNvPr id="37940" name="Freeform 51"/>
            <p:cNvSpPr>
              <a:spLocks noEditPoints="1"/>
            </p:cNvSpPr>
            <p:nvPr/>
          </p:nvSpPr>
          <p:spPr bwMode="auto">
            <a:xfrm>
              <a:off x="3517" y="809"/>
              <a:ext cx="292" cy="133"/>
            </a:xfrm>
            <a:custGeom>
              <a:avLst/>
              <a:gdLst>
                <a:gd name="T0" fmla="*/ 269 w 292"/>
                <a:gd name="T1" fmla="*/ 133 h 133"/>
                <a:gd name="T2" fmla="*/ 275 w 292"/>
                <a:gd name="T3" fmla="*/ 121 h 133"/>
                <a:gd name="T4" fmla="*/ 17 w 292"/>
                <a:gd name="T5" fmla="*/ 121 h 133"/>
                <a:gd name="T6" fmla="*/ 22 w 292"/>
                <a:gd name="T7" fmla="*/ 133 h 133"/>
                <a:gd name="T8" fmla="*/ 269 w 292"/>
                <a:gd name="T9" fmla="*/ 133 h 133"/>
                <a:gd name="T10" fmla="*/ 292 w 292"/>
                <a:gd name="T11" fmla="*/ 0 h 133"/>
                <a:gd name="T12" fmla="*/ 0 w 292"/>
                <a:gd name="T13" fmla="*/ 0 h 133"/>
                <a:gd name="T14" fmla="*/ 0 w 292"/>
                <a:gd name="T15" fmla="*/ 117 h 133"/>
                <a:gd name="T16" fmla="*/ 292 w 292"/>
                <a:gd name="T17" fmla="*/ 117 h 133"/>
                <a:gd name="T18" fmla="*/ 292 w 292"/>
                <a:gd name="T19" fmla="*/ 0 h 1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2" h="133">
                  <a:moveTo>
                    <a:pt x="269" y="133"/>
                  </a:moveTo>
                  <a:lnTo>
                    <a:pt x="275" y="121"/>
                  </a:lnTo>
                  <a:lnTo>
                    <a:pt x="17" y="121"/>
                  </a:lnTo>
                  <a:lnTo>
                    <a:pt x="22" y="133"/>
                  </a:lnTo>
                  <a:lnTo>
                    <a:pt x="269" y="133"/>
                  </a:lnTo>
                  <a:close/>
                  <a:moveTo>
                    <a:pt x="292" y="0"/>
                  </a:moveTo>
                  <a:lnTo>
                    <a:pt x="0" y="0"/>
                  </a:lnTo>
                  <a:lnTo>
                    <a:pt x="0" y="117"/>
                  </a:lnTo>
                  <a:lnTo>
                    <a:pt x="292" y="117"/>
                  </a:lnTo>
                  <a:lnTo>
                    <a:pt x="292"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41" name="Freeform 52"/>
            <p:cNvSpPr>
              <a:spLocks/>
            </p:cNvSpPr>
            <p:nvPr/>
          </p:nvSpPr>
          <p:spPr bwMode="auto">
            <a:xfrm>
              <a:off x="3534" y="930"/>
              <a:ext cx="258" cy="12"/>
            </a:xfrm>
            <a:custGeom>
              <a:avLst/>
              <a:gdLst>
                <a:gd name="T0" fmla="*/ 252 w 258"/>
                <a:gd name="T1" fmla="*/ 12 h 12"/>
                <a:gd name="T2" fmla="*/ 258 w 258"/>
                <a:gd name="T3" fmla="*/ 0 h 12"/>
                <a:gd name="T4" fmla="*/ 0 w 258"/>
                <a:gd name="T5" fmla="*/ 0 h 12"/>
                <a:gd name="T6" fmla="*/ 5 w 258"/>
                <a:gd name="T7" fmla="*/ 12 h 12"/>
                <a:gd name="T8" fmla="*/ 252 w 258"/>
                <a:gd name="T9" fmla="*/ 12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2">
                  <a:moveTo>
                    <a:pt x="252" y="12"/>
                  </a:moveTo>
                  <a:lnTo>
                    <a:pt x="258" y="0"/>
                  </a:lnTo>
                  <a:lnTo>
                    <a:pt x="0" y="0"/>
                  </a:lnTo>
                  <a:lnTo>
                    <a:pt x="5" y="12"/>
                  </a:lnTo>
                  <a:lnTo>
                    <a:pt x="252" y="12"/>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sz="3199"/>
            </a:p>
          </p:txBody>
        </p:sp>
        <p:sp>
          <p:nvSpPr>
            <p:cNvPr id="37942" name="Rectangle 53"/>
            <p:cNvSpPr>
              <a:spLocks noChangeArrowheads="1"/>
            </p:cNvSpPr>
            <p:nvPr/>
          </p:nvSpPr>
          <p:spPr bwMode="auto">
            <a:xfrm>
              <a:off x="3517" y="809"/>
              <a:ext cx="292" cy="117"/>
            </a:xfrm>
            <a:prstGeom prst="rect">
              <a:avLst/>
            </a:prstGeom>
            <a:noFill/>
            <a:ln w="47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43" name="Rectangle 54"/>
            <p:cNvSpPr>
              <a:spLocks noChangeArrowheads="1"/>
            </p:cNvSpPr>
            <p:nvPr/>
          </p:nvSpPr>
          <p:spPr bwMode="auto">
            <a:xfrm>
              <a:off x="3716" y="830"/>
              <a:ext cx="76" cy="72"/>
            </a:xfrm>
            <a:prstGeom prst="rect">
              <a:avLst/>
            </a:prstGeom>
            <a:solidFill>
              <a:srgbClr val="AAD2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44" name="Rectangle 55"/>
            <p:cNvSpPr>
              <a:spLocks noChangeArrowheads="1"/>
            </p:cNvSpPr>
            <p:nvPr/>
          </p:nvSpPr>
          <p:spPr bwMode="auto">
            <a:xfrm>
              <a:off x="3716" y="830"/>
              <a:ext cx="76" cy="72"/>
            </a:xfrm>
            <a:prstGeom prst="rect">
              <a:avLst/>
            </a:prstGeom>
            <a:noFill/>
            <a:ln w="4763" cap="rnd">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endParaRPr lang="en-GB" altLang="en-US" sz="2399" b="0">
                <a:solidFill>
                  <a:srgbClr val="311B6D"/>
                </a:solidFill>
                <a:latin typeface="Arial" panose="020B0604020202020204" pitchFamily="34" charset="0"/>
              </a:endParaRPr>
            </a:p>
          </p:txBody>
        </p:sp>
        <p:sp>
          <p:nvSpPr>
            <p:cNvPr id="37945" name="Freeform 56"/>
            <p:cNvSpPr>
              <a:spLocks noEditPoints="1"/>
            </p:cNvSpPr>
            <p:nvPr/>
          </p:nvSpPr>
          <p:spPr bwMode="auto">
            <a:xfrm>
              <a:off x="3550" y="847"/>
              <a:ext cx="119" cy="39"/>
            </a:xfrm>
            <a:custGeom>
              <a:avLst/>
              <a:gdLst>
                <a:gd name="T0" fmla="*/ 0 w 119"/>
                <a:gd name="T1" fmla="*/ 0 h 39"/>
                <a:gd name="T2" fmla="*/ 5 w 119"/>
                <a:gd name="T3" fmla="*/ 10 h 39"/>
                <a:gd name="T4" fmla="*/ 15 w 119"/>
                <a:gd name="T5" fmla="*/ 15 h 39"/>
                <a:gd name="T6" fmla="*/ 20 w 119"/>
                <a:gd name="T7" fmla="*/ 10 h 39"/>
                <a:gd name="T8" fmla="*/ 53 w 119"/>
                <a:gd name="T9" fmla="*/ 0 h 39"/>
                <a:gd name="T10" fmla="*/ 33 w 119"/>
                <a:gd name="T11" fmla="*/ 10 h 39"/>
                <a:gd name="T12" fmla="*/ 38 w 119"/>
                <a:gd name="T13" fmla="*/ 15 h 39"/>
                <a:gd name="T14" fmla="*/ 48 w 119"/>
                <a:gd name="T15" fmla="*/ 10 h 39"/>
                <a:gd name="T16" fmla="*/ 53 w 119"/>
                <a:gd name="T17" fmla="*/ 0 h 39"/>
                <a:gd name="T18" fmla="*/ 66 w 119"/>
                <a:gd name="T19" fmla="*/ 0 h 39"/>
                <a:gd name="T20" fmla="*/ 71 w 119"/>
                <a:gd name="T21" fmla="*/ 10 h 39"/>
                <a:gd name="T22" fmla="*/ 81 w 119"/>
                <a:gd name="T23" fmla="*/ 15 h 39"/>
                <a:gd name="T24" fmla="*/ 86 w 119"/>
                <a:gd name="T25" fmla="*/ 10 h 39"/>
                <a:gd name="T26" fmla="*/ 119 w 119"/>
                <a:gd name="T27" fmla="*/ 0 h 39"/>
                <a:gd name="T28" fmla="*/ 99 w 119"/>
                <a:gd name="T29" fmla="*/ 10 h 39"/>
                <a:gd name="T30" fmla="*/ 104 w 119"/>
                <a:gd name="T31" fmla="*/ 15 h 39"/>
                <a:gd name="T32" fmla="*/ 114 w 119"/>
                <a:gd name="T33" fmla="*/ 10 h 39"/>
                <a:gd name="T34" fmla="*/ 119 w 119"/>
                <a:gd name="T35" fmla="*/ 0 h 39"/>
                <a:gd name="T36" fmla="*/ 99 w 119"/>
                <a:gd name="T37" fmla="*/ 24 h 39"/>
                <a:gd name="T38" fmla="*/ 104 w 119"/>
                <a:gd name="T39" fmla="*/ 34 h 39"/>
                <a:gd name="T40" fmla="*/ 114 w 119"/>
                <a:gd name="T41" fmla="*/ 39 h 39"/>
                <a:gd name="T42" fmla="*/ 119 w 119"/>
                <a:gd name="T43" fmla="*/ 34 h 39"/>
                <a:gd name="T44" fmla="*/ 86 w 119"/>
                <a:gd name="T45" fmla="*/ 24 h 39"/>
                <a:gd name="T46" fmla="*/ 66 w 119"/>
                <a:gd name="T47" fmla="*/ 34 h 39"/>
                <a:gd name="T48" fmla="*/ 71 w 119"/>
                <a:gd name="T49" fmla="*/ 39 h 39"/>
                <a:gd name="T50" fmla="*/ 81 w 119"/>
                <a:gd name="T51" fmla="*/ 34 h 39"/>
                <a:gd name="T52" fmla="*/ 86 w 119"/>
                <a:gd name="T53" fmla="*/ 24 h 39"/>
                <a:gd name="T54" fmla="*/ 33 w 119"/>
                <a:gd name="T55" fmla="*/ 24 h 39"/>
                <a:gd name="T56" fmla="*/ 38 w 119"/>
                <a:gd name="T57" fmla="*/ 34 h 39"/>
                <a:gd name="T58" fmla="*/ 48 w 119"/>
                <a:gd name="T59" fmla="*/ 39 h 39"/>
                <a:gd name="T60" fmla="*/ 53 w 119"/>
                <a:gd name="T61" fmla="*/ 34 h 39"/>
                <a:gd name="T62" fmla="*/ 20 w 119"/>
                <a:gd name="T63" fmla="*/ 24 h 39"/>
                <a:gd name="T64" fmla="*/ 0 w 119"/>
                <a:gd name="T65" fmla="*/ 34 h 39"/>
                <a:gd name="T66" fmla="*/ 5 w 119"/>
                <a:gd name="T67" fmla="*/ 39 h 39"/>
                <a:gd name="T68" fmla="*/ 15 w 119"/>
                <a:gd name="T69" fmla="*/ 34 h 39"/>
                <a:gd name="T70" fmla="*/ 20 w 119"/>
                <a:gd name="T71" fmla="*/ 24 h 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19" h="39">
                  <a:moveTo>
                    <a:pt x="20" y="0"/>
                  </a:moveTo>
                  <a:lnTo>
                    <a:pt x="0" y="0"/>
                  </a:lnTo>
                  <a:lnTo>
                    <a:pt x="0" y="10"/>
                  </a:lnTo>
                  <a:lnTo>
                    <a:pt x="5" y="10"/>
                  </a:lnTo>
                  <a:lnTo>
                    <a:pt x="5" y="15"/>
                  </a:lnTo>
                  <a:lnTo>
                    <a:pt x="15" y="15"/>
                  </a:lnTo>
                  <a:lnTo>
                    <a:pt x="15" y="10"/>
                  </a:lnTo>
                  <a:lnTo>
                    <a:pt x="20" y="10"/>
                  </a:lnTo>
                  <a:lnTo>
                    <a:pt x="20" y="0"/>
                  </a:lnTo>
                  <a:close/>
                  <a:moveTo>
                    <a:pt x="53" y="0"/>
                  </a:moveTo>
                  <a:lnTo>
                    <a:pt x="33" y="0"/>
                  </a:lnTo>
                  <a:lnTo>
                    <a:pt x="33" y="10"/>
                  </a:lnTo>
                  <a:lnTo>
                    <a:pt x="38" y="10"/>
                  </a:lnTo>
                  <a:lnTo>
                    <a:pt x="38" y="15"/>
                  </a:lnTo>
                  <a:lnTo>
                    <a:pt x="48" y="15"/>
                  </a:lnTo>
                  <a:lnTo>
                    <a:pt x="48" y="10"/>
                  </a:lnTo>
                  <a:lnTo>
                    <a:pt x="53" y="10"/>
                  </a:lnTo>
                  <a:lnTo>
                    <a:pt x="53" y="0"/>
                  </a:lnTo>
                  <a:close/>
                  <a:moveTo>
                    <a:pt x="86" y="0"/>
                  </a:moveTo>
                  <a:lnTo>
                    <a:pt x="66" y="0"/>
                  </a:lnTo>
                  <a:lnTo>
                    <a:pt x="66" y="10"/>
                  </a:lnTo>
                  <a:lnTo>
                    <a:pt x="71" y="10"/>
                  </a:lnTo>
                  <a:lnTo>
                    <a:pt x="71" y="15"/>
                  </a:lnTo>
                  <a:lnTo>
                    <a:pt x="81" y="15"/>
                  </a:lnTo>
                  <a:lnTo>
                    <a:pt x="81" y="10"/>
                  </a:lnTo>
                  <a:lnTo>
                    <a:pt x="86" y="10"/>
                  </a:lnTo>
                  <a:lnTo>
                    <a:pt x="86" y="0"/>
                  </a:lnTo>
                  <a:close/>
                  <a:moveTo>
                    <a:pt x="119" y="0"/>
                  </a:moveTo>
                  <a:lnTo>
                    <a:pt x="99" y="0"/>
                  </a:lnTo>
                  <a:lnTo>
                    <a:pt x="99" y="10"/>
                  </a:lnTo>
                  <a:lnTo>
                    <a:pt x="104" y="10"/>
                  </a:lnTo>
                  <a:lnTo>
                    <a:pt x="104" y="15"/>
                  </a:lnTo>
                  <a:lnTo>
                    <a:pt x="114" y="15"/>
                  </a:lnTo>
                  <a:lnTo>
                    <a:pt x="114" y="10"/>
                  </a:lnTo>
                  <a:lnTo>
                    <a:pt x="119" y="10"/>
                  </a:lnTo>
                  <a:lnTo>
                    <a:pt x="119" y="0"/>
                  </a:lnTo>
                  <a:close/>
                  <a:moveTo>
                    <a:pt x="119" y="24"/>
                  </a:moveTo>
                  <a:lnTo>
                    <a:pt x="99" y="24"/>
                  </a:lnTo>
                  <a:lnTo>
                    <a:pt x="99" y="34"/>
                  </a:lnTo>
                  <a:lnTo>
                    <a:pt x="104" y="34"/>
                  </a:lnTo>
                  <a:lnTo>
                    <a:pt x="104" y="39"/>
                  </a:lnTo>
                  <a:lnTo>
                    <a:pt x="114" y="39"/>
                  </a:lnTo>
                  <a:lnTo>
                    <a:pt x="114" y="34"/>
                  </a:lnTo>
                  <a:lnTo>
                    <a:pt x="119" y="34"/>
                  </a:lnTo>
                  <a:lnTo>
                    <a:pt x="119" y="24"/>
                  </a:lnTo>
                  <a:close/>
                  <a:moveTo>
                    <a:pt x="86" y="24"/>
                  </a:moveTo>
                  <a:lnTo>
                    <a:pt x="66" y="24"/>
                  </a:lnTo>
                  <a:lnTo>
                    <a:pt x="66" y="34"/>
                  </a:lnTo>
                  <a:lnTo>
                    <a:pt x="71" y="34"/>
                  </a:lnTo>
                  <a:lnTo>
                    <a:pt x="71" y="39"/>
                  </a:lnTo>
                  <a:lnTo>
                    <a:pt x="81" y="39"/>
                  </a:lnTo>
                  <a:lnTo>
                    <a:pt x="81" y="34"/>
                  </a:lnTo>
                  <a:lnTo>
                    <a:pt x="86" y="34"/>
                  </a:lnTo>
                  <a:lnTo>
                    <a:pt x="86" y="24"/>
                  </a:lnTo>
                  <a:close/>
                  <a:moveTo>
                    <a:pt x="53" y="24"/>
                  </a:moveTo>
                  <a:lnTo>
                    <a:pt x="33" y="24"/>
                  </a:lnTo>
                  <a:lnTo>
                    <a:pt x="33" y="34"/>
                  </a:lnTo>
                  <a:lnTo>
                    <a:pt x="38" y="34"/>
                  </a:lnTo>
                  <a:lnTo>
                    <a:pt x="38" y="39"/>
                  </a:lnTo>
                  <a:lnTo>
                    <a:pt x="48" y="39"/>
                  </a:lnTo>
                  <a:lnTo>
                    <a:pt x="48" y="34"/>
                  </a:lnTo>
                  <a:lnTo>
                    <a:pt x="53" y="34"/>
                  </a:lnTo>
                  <a:lnTo>
                    <a:pt x="53" y="24"/>
                  </a:lnTo>
                  <a:close/>
                  <a:moveTo>
                    <a:pt x="20" y="24"/>
                  </a:moveTo>
                  <a:lnTo>
                    <a:pt x="0" y="24"/>
                  </a:lnTo>
                  <a:lnTo>
                    <a:pt x="0" y="34"/>
                  </a:lnTo>
                  <a:lnTo>
                    <a:pt x="5" y="34"/>
                  </a:lnTo>
                  <a:lnTo>
                    <a:pt x="5" y="39"/>
                  </a:lnTo>
                  <a:lnTo>
                    <a:pt x="15" y="39"/>
                  </a:lnTo>
                  <a:lnTo>
                    <a:pt x="15" y="34"/>
                  </a:lnTo>
                  <a:lnTo>
                    <a:pt x="20" y="34"/>
                  </a:lnTo>
                  <a:lnTo>
                    <a:pt x="2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46" name="Freeform 57"/>
            <p:cNvSpPr>
              <a:spLocks noEditPoints="1"/>
            </p:cNvSpPr>
            <p:nvPr/>
          </p:nvSpPr>
          <p:spPr bwMode="auto">
            <a:xfrm>
              <a:off x="3722" y="835"/>
              <a:ext cx="65" cy="63"/>
            </a:xfrm>
            <a:custGeom>
              <a:avLst/>
              <a:gdLst>
                <a:gd name="T0" fmla="*/ 30 w 65"/>
                <a:gd name="T1" fmla="*/ 56 h 63"/>
                <a:gd name="T2" fmla="*/ 25 w 65"/>
                <a:gd name="T3" fmla="*/ 50 h 63"/>
                <a:gd name="T4" fmla="*/ 25 w 65"/>
                <a:gd name="T5" fmla="*/ 56 h 63"/>
                <a:gd name="T6" fmla="*/ 33 w 65"/>
                <a:gd name="T7" fmla="*/ 63 h 63"/>
                <a:gd name="T8" fmla="*/ 40 w 65"/>
                <a:gd name="T9" fmla="*/ 56 h 63"/>
                <a:gd name="T10" fmla="*/ 40 w 65"/>
                <a:gd name="T11" fmla="*/ 50 h 63"/>
                <a:gd name="T12" fmla="*/ 35 w 65"/>
                <a:gd name="T13" fmla="*/ 56 h 63"/>
                <a:gd name="T14" fmla="*/ 35 w 65"/>
                <a:gd name="T15" fmla="*/ 38 h 63"/>
                <a:gd name="T16" fmla="*/ 30 w 65"/>
                <a:gd name="T17" fmla="*/ 38 h 63"/>
                <a:gd name="T18" fmla="*/ 30 w 65"/>
                <a:gd name="T19" fmla="*/ 56 h 63"/>
                <a:gd name="T20" fmla="*/ 48 w 65"/>
                <a:gd name="T21" fmla="*/ 29 h 63"/>
                <a:gd name="T22" fmla="*/ 53 w 65"/>
                <a:gd name="T23" fmla="*/ 24 h 63"/>
                <a:gd name="T24" fmla="*/ 47 w 65"/>
                <a:gd name="T25" fmla="*/ 24 h 63"/>
                <a:gd name="T26" fmla="*/ 40 w 65"/>
                <a:gd name="T27" fmla="*/ 31 h 63"/>
                <a:gd name="T28" fmla="*/ 47 w 65"/>
                <a:gd name="T29" fmla="*/ 39 h 63"/>
                <a:gd name="T30" fmla="*/ 53 w 65"/>
                <a:gd name="T31" fmla="*/ 39 h 63"/>
                <a:gd name="T32" fmla="*/ 48 w 65"/>
                <a:gd name="T33" fmla="*/ 34 h 63"/>
                <a:gd name="T34" fmla="*/ 65 w 65"/>
                <a:gd name="T35" fmla="*/ 34 h 63"/>
                <a:gd name="T36" fmla="*/ 65 w 65"/>
                <a:gd name="T37" fmla="*/ 29 h 63"/>
                <a:gd name="T38" fmla="*/ 48 w 65"/>
                <a:gd name="T39" fmla="*/ 29 h 63"/>
                <a:gd name="T40" fmla="*/ 35 w 65"/>
                <a:gd name="T41" fmla="*/ 7 h 63"/>
                <a:gd name="T42" fmla="*/ 40 w 65"/>
                <a:gd name="T43" fmla="*/ 13 h 63"/>
                <a:gd name="T44" fmla="*/ 40 w 65"/>
                <a:gd name="T45" fmla="*/ 6 h 63"/>
                <a:gd name="T46" fmla="*/ 33 w 65"/>
                <a:gd name="T47" fmla="*/ 0 h 63"/>
                <a:gd name="T48" fmla="*/ 25 w 65"/>
                <a:gd name="T49" fmla="*/ 6 h 63"/>
                <a:gd name="T50" fmla="*/ 25 w 65"/>
                <a:gd name="T51" fmla="*/ 13 h 63"/>
                <a:gd name="T52" fmla="*/ 30 w 65"/>
                <a:gd name="T53" fmla="*/ 7 h 63"/>
                <a:gd name="T54" fmla="*/ 30 w 65"/>
                <a:gd name="T55" fmla="*/ 25 h 63"/>
                <a:gd name="T56" fmla="*/ 35 w 65"/>
                <a:gd name="T57" fmla="*/ 25 h 63"/>
                <a:gd name="T58" fmla="*/ 35 w 65"/>
                <a:gd name="T59" fmla="*/ 7 h 63"/>
                <a:gd name="T60" fmla="*/ 18 w 65"/>
                <a:gd name="T61" fmla="*/ 34 h 63"/>
                <a:gd name="T62" fmla="*/ 12 w 65"/>
                <a:gd name="T63" fmla="*/ 39 h 63"/>
                <a:gd name="T64" fmla="*/ 19 w 65"/>
                <a:gd name="T65" fmla="*/ 39 h 63"/>
                <a:gd name="T66" fmla="*/ 25 w 65"/>
                <a:gd name="T67" fmla="*/ 31 h 63"/>
                <a:gd name="T68" fmla="*/ 19 w 65"/>
                <a:gd name="T69" fmla="*/ 24 h 63"/>
                <a:gd name="T70" fmla="*/ 12 w 65"/>
                <a:gd name="T71" fmla="*/ 24 h 63"/>
                <a:gd name="T72" fmla="*/ 18 w 65"/>
                <a:gd name="T73" fmla="*/ 29 h 63"/>
                <a:gd name="T74" fmla="*/ 0 w 65"/>
                <a:gd name="T75" fmla="*/ 29 h 63"/>
                <a:gd name="T76" fmla="*/ 0 w 65"/>
                <a:gd name="T77" fmla="*/ 34 h 63"/>
                <a:gd name="T78" fmla="*/ 18 w 65"/>
                <a:gd name="T79" fmla="*/ 34 h 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5" h="63">
                  <a:moveTo>
                    <a:pt x="30" y="56"/>
                  </a:moveTo>
                  <a:lnTo>
                    <a:pt x="25" y="50"/>
                  </a:lnTo>
                  <a:lnTo>
                    <a:pt x="25" y="56"/>
                  </a:lnTo>
                  <a:lnTo>
                    <a:pt x="33" y="63"/>
                  </a:lnTo>
                  <a:lnTo>
                    <a:pt x="40" y="56"/>
                  </a:lnTo>
                  <a:lnTo>
                    <a:pt x="40" y="50"/>
                  </a:lnTo>
                  <a:lnTo>
                    <a:pt x="35" y="56"/>
                  </a:lnTo>
                  <a:lnTo>
                    <a:pt x="35" y="38"/>
                  </a:lnTo>
                  <a:lnTo>
                    <a:pt x="30" y="38"/>
                  </a:lnTo>
                  <a:lnTo>
                    <a:pt x="30" y="56"/>
                  </a:lnTo>
                  <a:close/>
                  <a:moveTo>
                    <a:pt x="48" y="29"/>
                  </a:moveTo>
                  <a:lnTo>
                    <a:pt x="53" y="24"/>
                  </a:lnTo>
                  <a:lnTo>
                    <a:pt x="47" y="24"/>
                  </a:lnTo>
                  <a:lnTo>
                    <a:pt x="40" y="31"/>
                  </a:lnTo>
                  <a:lnTo>
                    <a:pt x="47" y="39"/>
                  </a:lnTo>
                  <a:lnTo>
                    <a:pt x="53" y="39"/>
                  </a:lnTo>
                  <a:lnTo>
                    <a:pt x="48" y="34"/>
                  </a:lnTo>
                  <a:lnTo>
                    <a:pt x="65" y="34"/>
                  </a:lnTo>
                  <a:lnTo>
                    <a:pt x="65" y="29"/>
                  </a:lnTo>
                  <a:lnTo>
                    <a:pt x="48" y="29"/>
                  </a:lnTo>
                  <a:close/>
                  <a:moveTo>
                    <a:pt x="35" y="7"/>
                  </a:moveTo>
                  <a:lnTo>
                    <a:pt x="40" y="13"/>
                  </a:lnTo>
                  <a:lnTo>
                    <a:pt x="40" y="6"/>
                  </a:lnTo>
                  <a:lnTo>
                    <a:pt x="33" y="0"/>
                  </a:lnTo>
                  <a:lnTo>
                    <a:pt x="25" y="6"/>
                  </a:lnTo>
                  <a:lnTo>
                    <a:pt x="25" y="13"/>
                  </a:lnTo>
                  <a:lnTo>
                    <a:pt x="30" y="7"/>
                  </a:lnTo>
                  <a:lnTo>
                    <a:pt x="30" y="25"/>
                  </a:lnTo>
                  <a:lnTo>
                    <a:pt x="35" y="25"/>
                  </a:lnTo>
                  <a:lnTo>
                    <a:pt x="35" y="7"/>
                  </a:lnTo>
                  <a:close/>
                  <a:moveTo>
                    <a:pt x="18" y="34"/>
                  </a:moveTo>
                  <a:lnTo>
                    <a:pt x="12" y="39"/>
                  </a:lnTo>
                  <a:lnTo>
                    <a:pt x="19" y="39"/>
                  </a:lnTo>
                  <a:lnTo>
                    <a:pt x="25" y="31"/>
                  </a:lnTo>
                  <a:lnTo>
                    <a:pt x="19" y="24"/>
                  </a:lnTo>
                  <a:lnTo>
                    <a:pt x="12" y="24"/>
                  </a:lnTo>
                  <a:lnTo>
                    <a:pt x="18" y="29"/>
                  </a:lnTo>
                  <a:lnTo>
                    <a:pt x="0" y="29"/>
                  </a:lnTo>
                  <a:lnTo>
                    <a:pt x="0" y="34"/>
                  </a:lnTo>
                  <a:lnTo>
                    <a:pt x="18" y="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47" name="Freeform 65"/>
            <p:cNvSpPr>
              <a:spLocks noEditPoints="1"/>
            </p:cNvSpPr>
            <p:nvPr/>
          </p:nvSpPr>
          <p:spPr bwMode="auto">
            <a:xfrm>
              <a:off x="2454" y="863"/>
              <a:ext cx="958" cy="449"/>
            </a:xfrm>
            <a:custGeom>
              <a:avLst/>
              <a:gdLst>
                <a:gd name="T0" fmla="*/ 175 w 4966"/>
                <a:gd name="T1" fmla="*/ 2 h 2331"/>
                <a:gd name="T2" fmla="*/ 182 w 4966"/>
                <a:gd name="T3" fmla="*/ 0 h 2331"/>
                <a:gd name="T4" fmla="*/ 168 w 4966"/>
                <a:gd name="T5" fmla="*/ 5 h 2331"/>
                <a:gd name="T6" fmla="*/ 163 w 4966"/>
                <a:gd name="T7" fmla="*/ 0 h 2331"/>
                <a:gd name="T8" fmla="*/ 171 w 4966"/>
                <a:gd name="T9" fmla="*/ 2 h 2331"/>
                <a:gd name="T10" fmla="*/ 149 w 4966"/>
                <a:gd name="T11" fmla="*/ 5 h 2331"/>
                <a:gd name="T12" fmla="*/ 154 w 4966"/>
                <a:gd name="T13" fmla="*/ 0 h 2331"/>
                <a:gd name="T14" fmla="*/ 154 w 4966"/>
                <a:gd name="T15" fmla="*/ 5 h 2331"/>
                <a:gd name="T16" fmla="*/ 132 w 4966"/>
                <a:gd name="T17" fmla="*/ 2 h 2331"/>
                <a:gd name="T18" fmla="*/ 139 w 4966"/>
                <a:gd name="T19" fmla="*/ 0 h 2331"/>
                <a:gd name="T20" fmla="*/ 125 w 4966"/>
                <a:gd name="T21" fmla="*/ 5 h 2331"/>
                <a:gd name="T22" fmla="*/ 121 w 4966"/>
                <a:gd name="T23" fmla="*/ 0 h 2331"/>
                <a:gd name="T24" fmla="*/ 128 w 4966"/>
                <a:gd name="T25" fmla="*/ 2 h 2331"/>
                <a:gd name="T26" fmla="*/ 106 w 4966"/>
                <a:gd name="T27" fmla="*/ 5 h 2331"/>
                <a:gd name="T28" fmla="*/ 111 w 4966"/>
                <a:gd name="T29" fmla="*/ 0 h 2331"/>
                <a:gd name="T30" fmla="*/ 111 w 4966"/>
                <a:gd name="T31" fmla="*/ 5 h 2331"/>
                <a:gd name="T32" fmla="*/ 90 w 4966"/>
                <a:gd name="T33" fmla="*/ 2 h 2331"/>
                <a:gd name="T34" fmla="*/ 97 w 4966"/>
                <a:gd name="T35" fmla="*/ 0 h 2331"/>
                <a:gd name="T36" fmla="*/ 82 w 4966"/>
                <a:gd name="T37" fmla="*/ 5 h 2331"/>
                <a:gd name="T38" fmla="*/ 78 w 4966"/>
                <a:gd name="T39" fmla="*/ 0 h 2331"/>
                <a:gd name="T40" fmla="*/ 85 w 4966"/>
                <a:gd name="T41" fmla="*/ 2 h 2331"/>
                <a:gd name="T42" fmla="*/ 63 w 4966"/>
                <a:gd name="T43" fmla="*/ 5 h 2331"/>
                <a:gd name="T44" fmla="*/ 68 w 4966"/>
                <a:gd name="T45" fmla="*/ 0 h 2331"/>
                <a:gd name="T46" fmla="*/ 68 w 4966"/>
                <a:gd name="T47" fmla="*/ 5 h 2331"/>
                <a:gd name="T48" fmla="*/ 47 w 4966"/>
                <a:gd name="T49" fmla="*/ 2 h 2331"/>
                <a:gd name="T50" fmla="*/ 54 w 4966"/>
                <a:gd name="T51" fmla="*/ 0 h 2331"/>
                <a:gd name="T52" fmla="*/ 40 w 4966"/>
                <a:gd name="T53" fmla="*/ 5 h 2331"/>
                <a:gd name="T54" fmla="*/ 35 w 4966"/>
                <a:gd name="T55" fmla="*/ 0 h 2331"/>
                <a:gd name="T56" fmla="*/ 42 w 4966"/>
                <a:gd name="T57" fmla="*/ 2 h 2331"/>
                <a:gd name="T58" fmla="*/ 20 w 4966"/>
                <a:gd name="T59" fmla="*/ 5 h 2331"/>
                <a:gd name="T60" fmla="*/ 25 w 4966"/>
                <a:gd name="T61" fmla="*/ 0 h 2331"/>
                <a:gd name="T62" fmla="*/ 25 w 4966"/>
                <a:gd name="T63" fmla="*/ 5 h 2331"/>
                <a:gd name="T64" fmla="*/ 4 w 4966"/>
                <a:gd name="T65" fmla="*/ 2 h 2331"/>
                <a:gd name="T66" fmla="*/ 11 w 4966"/>
                <a:gd name="T67" fmla="*/ 0 h 2331"/>
                <a:gd name="T68" fmla="*/ 5 w 4966"/>
                <a:gd name="T69" fmla="*/ 8 h 2331"/>
                <a:gd name="T70" fmla="*/ 0 w 4966"/>
                <a:gd name="T71" fmla="*/ 13 h 2331"/>
                <a:gd name="T72" fmla="*/ 5 w 4966"/>
                <a:gd name="T73" fmla="*/ 8 h 2331"/>
                <a:gd name="T74" fmla="*/ 2 w 4966"/>
                <a:gd name="T75" fmla="*/ 29 h 2331"/>
                <a:gd name="T76" fmla="*/ 2 w 4966"/>
                <a:gd name="T77" fmla="*/ 20 h 2331"/>
                <a:gd name="T78" fmla="*/ 5 w 4966"/>
                <a:gd name="T79" fmla="*/ 41 h 2331"/>
                <a:gd name="T80" fmla="*/ 0 w 4966"/>
                <a:gd name="T81" fmla="*/ 37 h 2331"/>
                <a:gd name="T82" fmla="*/ 5 w 4966"/>
                <a:gd name="T83" fmla="*/ 51 h 2331"/>
                <a:gd name="T84" fmla="*/ 0 w 4966"/>
                <a:gd name="T85" fmla="*/ 56 h 2331"/>
                <a:gd name="T86" fmla="*/ 5 w 4966"/>
                <a:gd name="T87" fmla="*/ 51 h 2331"/>
                <a:gd name="T88" fmla="*/ 2 w 4966"/>
                <a:gd name="T89" fmla="*/ 72 h 2331"/>
                <a:gd name="T90" fmla="*/ 2 w 4966"/>
                <a:gd name="T91" fmla="*/ 63 h 2331"/>
                <a:gd name="T92" fmla="*/ 5 w 4966"/>
                <a:gd name="T93" fmla="*/ 84 h 2331"/>
                <a:gd name="T94" fmla="*/ 0 w 4966"/>
                <a:gd name="T95" fmla="*/ 79 h 23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4966" h="2331">
                  <a:moveTo>
                    <a:pt x="4902" y="128"/>
                  </a:moveTo>
                  <a:lnTo>
                    <a:pt x="4774" y="128"/>
                  </a:lnTo>
                  <a:cubicBezTo>
                    <a:pt x="4738" y="128"/>
                    <a:pt x="4710" y="100"/>
                    <a:pt x="4710" y="64"/>
                  </a:cubicBezTo>
                  <a:cubicBezTo>
                    <a:pt x="4710" y="29"/>
                    <a:pt x="4738" y="0"/>
                    <a:pt x="4774" y="0"/>
                  </a:cubicBezTo>
                  <a:lnTo>
                    <a:pt x="4902" y="0"/>
                  </a:lnTo>
                  <a:cubicBezTo>
                    <a:pt x="4937" y="0"/>
                    <a:pt x="4966" y="29"/>
                    <a:pt x="4966" y="64"/>
                  </a:cubicBezTo>
                  <a:cubicBezTo>
                    <a:pt x="4966" y="100"/>
                    <a:pt x="4937" y="128"/>
                    <a:pt x="4902" y="128"/>
                  </a:cubicBezTo>
                  <a:close/>
                  <a:moveTo>
                    <a:pt x="4518" y="128"/>
                  </a:moveTo>
                  <a:lnTo>
                    <a:pt x="4390" y="128"/>
                  </a:lnTo>
                  <a:cubicBezTo>
                    <a:pt x="4354" y="128"/>
                    <a:pt x="4326" y="100"/>
                    <a:pt x="4326" y="64"/>
                  </a:cubicBezTo>
                  <a:cubicBezTo>
                    <a:pt x="4326" y="29"/>
                    <a:pt x="4354" y="0"/>
                    <a:pt x="4390" y="0"/>
                  </a:cubicBezTo>
                  <a:lnTo>
                    <a:pt x="4518" y="0"/>
                  </a:lnTo>
                  <a:cubicBezTo>
                    <a:pt x="4553" y="0"/>
                    <a:pt x="4582" y="29"/>
                    <a:pt x="4582" y="64"/>
                  </a:cubicBezTo>
                  <a:cubicBezTo>
                    <a:pt x="4582" y="100"/>
                    <a:pt x="4553" y="128"/>
                    <a:pt x="4518" y="128"/>
                  </a:cubicBezTo>
                  <a:close/>
                  <a:moveTo>
                    <a:pt x="4134" y="128"/>
                  </a:moveTo>
                  <a:lnTo>
                    <a:pt x="4006" y="128"/>
                  </a:lnTo>
                  <a:cubicBezTo>
                    <a:pt x="3970" y="128"/>
                    <a:pt x="3942" y="100"/>
                    <a:pt x="3942" y="64"/>
                  </a:cubicBezTo>
                  <a:cubicBezTo>
                    <a:pt x="3942" y="29"/>
                    <a:pt x="3970" y="0"/>
                    <a:pt x="4006" y="0"/>
                  </a:cubicBezTo>
                  <a:lnTo>
                    <a:pt x="4134" y="0"/>
                  </a:lnTo>
                  <a:cubicBezTo>
                    <a:pt x="4169" y="0"/>
                    <a:pt x="4198" y="29"/>
                    <a:pt x="4198" y="64"/>
                  </a:cubicBezTo>
                  <a:cubicBezTo>
                    <a:pt x="4198" y="100"/>
                    <a:pt x="4169" y="128"/>
                    <a:pt x="4134" y="128"/>
                  </a:cubicBezTo>
                  <a:close/>
                  <a:moveTo>
                    <a:pt x="3750" y="128"/>
                  </a:moveTo>
                  <a:lnTo>
                    <a:pt x="3622" y="128"/>
                  </a:lnTo>
                  <a:cubicBezTo>
                    <a:pt x="3586" y="128"/>
                    <a:pt x="3558" y="100"/>
                    <a:pt x="3558" y="64"/>
                  </a:cubicBezTo>
                  <a:cubicBezTo>
                    <a:pt x="3558" y="29"/>
                    <a:pt x="3586" y="0"/>
                    <a:pt x="3622" y="0"/>
                  </a:cubicBezTo>
                  <a:lnTo>
                    <a:pt x="3750" y="0"/>
                  </a:lnTo>
                  <a:cubicBezTo>
                    <a:pt x="3785" y="0"/>
                    <a:pt x="3814" y="29"/>
                    <a:pt x="3814" y="64"/>
                  </a:cubicBezTo>
                  <a:cubicBezTo>
                    <a:pt x="3814" y="100"/>
                    <a:pt x="3785" y="128"/>
                    <a:pt x="3750" y="128"/>
                  </a:cubicBezTo>
                  <a:close/>
                  <a:moveTo>
                    <a:pt x="3366" y="128"/>
                  </a:moveTo>
                  <a:lnTo>
                    <a:pt x="3238" y="128"/>
                  </a:lnTo>
                  <a:cubicBezTo>
                    <a:pt x="3202" y="128"/>
                    <a:pt x="3174" y="100"/>
                    <a:pt x="3174" y="64"/>
                  </a:cubicBezTo>
                  <a:cubicBezTo>
                    <a:pt x="3174" y="29"/>
                    <a:pt x="3202" y="0"/>
                    <a:pt x="3238" y="0"/>
                  </a:cubicBezTo>
                  <a:lnTo>
                    <a:pt x="3366" y="0"/>
                  </a:lnTo>
                  <a:cubicBezTo>
                    <a:pt x="3401" y="0"/>
                    <a:pt x="3430" y="29"/>
                    <a:pt x="3430" y="64"/>
                  </a:cubicBezTo>
                  <a:cubicBezTo>
                    <a:pt x="3430" y="100"/>
                    <a:pt x="3401" y="128"/>
                    <a:pt x="3366" y="128"/>
                  </a:cubicBezTo>
                  <a:close/>
                  <a:moveTo>
                    <a:pt x="2982" y="128"/>
                  </a:moveTo>
                  <a:lnTo>
                    <a:pt x="2854" y="128"/>
                  </a:lnTo>
                  <a:cubicBezTo>
                    <a:pt x="2818" y="128"/>
                    <a:pt x="2790" y="100"/>
                    <a:pt x="2790" y="64"/>
                  </a:cubicBezTo>
                  <a:cubicBezTo>
                    <a:pt x="2790" y="29"/>
                    <a:pt x="2818" y="0"/>
                    <a:pt x="2854" y="0"/>
                  </a:cubicBezTo>
                  <a:lnTo>
                    <a:pt x="2982" y="0"/>
                  </a:lnTo>
                  <a:cubicBezTo>
                    <a:pt x="3017" y="0"/>
                    <a:pt x="3046" y="29"/>
                    <a:pt x="3046" y="64"/>
                  </a:cubicBezTo>
                  <a:cubicBezTo>
                    <a:pt x="3046" y="100"/>
                    <a:pt x="3017" y="128"/>
                    <a:pt x="2982" y="128"/>
                  </a:cubicBezTo>
                  <a:close/>
                  <a:moveTo>
                    <a:pt x="2598" y="128"/>
                  </a:moveTo>
                  <a:lnTo>
                    <a:pt x="2470" y="128"/>
                  </a:lnTo>
                  <a:cubicBezTo>
                    <a:pt x="2434" y="128"/>
                    <a:pt x="2406" y="100"/>
                    <a:pt x="2406" y="64"/>
                  </a:cubicBezTo>
                  <a:cubicBezTo>
                    <a:pt x="2406" y="29"/>
                    <a:pt x="2434" y="0"/>
                    <a:pt x="2470" y="0"/>
                  </a:cubicBezTo>
                  <a:lnTo>
                    <a:pt x="2598" y="0"/>
                  </a:lnTo>
                  <a:cubicBezTo>
                    <a:pt x="2633" y="0"/>
                    <a:pt x="2662" y="29"/>
                    <a:pt x="2662" y="64"/>
                  </a:cubicBezTo>
                  <a:cubicBezTo>
                    <a:pt x="2662" y="100"/>
                    <a:pt x="2633" y="128"/>
                    <a:pt x="2598" y="128"/>
                  </a:cubicBezTo>
                  <a:close/>
                  <a:moveTo>
                    <a:pt x="2214" y="128"/>
                  </a:moveTo>
                  <a:lnTo>
                    <a:pt x="2086" y="128"/>
                  </a:lnTo>
                  <a:cubicBezTo>
                    <a:pt x="2050" y="128"/>
                    <a:pt x="2022" y="100"/>
                    <a:pt x="2022" y="64"/>
                  </a:cubicBezTo>
                  <a:cubicBezTo>
                    <a:pt x="2022" y="29"/>
                    <a:pt x="2050" y="0"/>
                    <a:pt x="2086" y="0"/>
                  </a:cubicBezTo>
                  <a:lnTo>
                    <a:pt x="2214" y="0"/>
                  </a:lnTo>
                  <a:cubicBezTo>
                    <a:pt x="2249" y="0"/>
                    <a:pt x="2278" y="29"/>
                    <a:pt x="2278" y="64"/>
                  </a:cubicBezTo>
                  <a:cubicBezTo>
                    <a:pt x="2278" y="100"/>
                    <a:pt x="2249" y="128"/>
                    <a:pt x="2214" y="128"/>
                  </a:cubicBezTo>
                  <a:close/>
                  <a:moveTo>
                    <a:pt x="1830" y="128"/>
                  </a:moveTo>
                  <a:lnTo>
                    <a:pt x="1702" y="128"/>
                  </a:lnTo>
                  <a:cubicBezTo>
                    <a:pt x="1666" y="128"/>
                    <a:pt x="1638" y="100"/>
                    <a:pt x="1638" y="64"/>
                  </a:cubicBezTo>
                  <a:cubicBezTo>
                    <a:pt x="1638" y="29"/>
                    <a:pt x="1666" y="0"/>
                    <a:pt x="1702" y="0"/>
                  </a:cubicBezTo>
                  <a:lnTo>
                    <a:pt x="1830" y="0"/>
                  </a:lnTo>
                  <a:cubicBezTo>
                    <a:pt x="1865" y="0"/>
                    <a:pt x="1894" y="29"/>
                    <a:pt x="1894" y="64"/>
                  </a:cubicBezTo>
                  <a:cubicBezTo>
                    <a:pt x="1894" y="100"/>
                    <a:pt x="1865" y="128"/>
                    <a:pt x="1830" y="128"/>
                  </a:cubicBezTo>
                  <a:close/>
                  <a:moveTo>
                    <a:pt x="1446" y="128"/>
                  </a:moveTo>
                  <a:lnTo>
                    <a:pt x="1318" y="128"/>
                  </a:lnTo>
                  <a:cubicBezTo>
                    <a:pt x="1282" y="128"/>
                    <a:pt x="1254" y="100"/>
                    <a:pt x="1254" y="64"/>
                  </a:cubicBezTo>
                  <a:cubicBezTo>
                    <a:pt x="1254" y="29"/>
                    <a:pt x="1282" y="0"/>
                    <a:pt x="1318" y="0"/>
                  </a:cubicBezTo>
                  <a:lnTo>
                    <a:pt x="1446" y="0"/>
                  </a:lnTo>
                  <a:cubicBezTo>
                    <a:pt x="1481" y="0"/>
                    <a:pt x="1510" y="29"/>
                    <a:pt x="1510" y="64"/>
                  </a:cubicBezTo>
                  <a:cubicBezTo>
                    <a:pt x="1510" y="100"/>
                    <a:pt x="1481" y="128"/>
                    <a:pt x="1446" y="128"/>
                  </a:cubicBezTo>
                  <a:close/>
                  <a:moveTo>
                    <a:pt x="1062" y="128"/>
                  </a:moveTo>
                  <a:lnTo>
                    <a:pt x="934" y="128"/>
                  </a:lnTo>
                  <a:cubicBezTo>
                    <a:pt x="898" y="128"/>
                    <a:pt x="870" y="100"/>
                    <a:pt x="870" y="64"/>
                  </a:cubicBezTo>
                  <a:cubicBezTo>
                    <a:pt x="870" y="29"/>
                    <a:pt x="898" y="0"/>
                    <a:pt x="934" y="0"/>
                  </a:cubicBezTo>
                  <a:lnTo>
                    <a:pt x="1062" y="0"/>
                  </a:lnTo>
                  <a:cubicBezTo>
                    <a:pt x="1097" y="0"/>
                    <a:pt x="1126" y="29"/>
                    <a:pt x="1126" y="64"/>
                  </a:cubicBezTo>
                  <a:cubicBezTo>
                    <a:pt x="1126" y="100"/>
                    <a:pt x="1097" y="128"/>
                    <a:pt x="1062" y="128"/>
                  </a:cubicBezTo>
                  <a:close/>
                  <a:moveTo>
                    <a:pt x="678" y="128"/>
                  </a:moveTo>
                  <a:lnTo>
                    <a:pt x="550" y="128"/>
                  </a:lnTo>
                  <a:cubicBezTo>
                    <a:pt x="514" y="128"/>
                    <a:pt x="486" y="100"/>
                    <a:pt x="486" y="64"/>
                  </a:cubicBezTo>
                  <a:cubicBezTo>
                    <a:pt x="486" y="29"/>
                    <a:pt x="514" y="0"/>
                    <a:pt x="550" y="0"/>
                  </a:cubicBezTo>
                  <a:lnTo>
                    <a:pt x="678" y="0"/>
                  </a:lnTo>
                  <a:cubicBezTo>
                    <a:pt x="713" y="0"/>
                    <a:pt x="742" y="29"/>
                    <a:pt x="742" y="64"/>
                  </a:cubicBezTo>
                  <a:cubicBezTo>
                    <a:pt x="742" y="100"/>
                    <a:pt x="713" y="128"/>
                    <a:pt x="678" y="128"/>
                  </a:cubicBezTo>
                  <a:close/>
                  <a:moveTo>
                    <a:pt x="294" y="128"/>
                  </a:moveTo>
                  <a:lnTo>
                    <a:pt x="166" y="128"/>
                  </a:lnTo>
                  <a:cubicBezTo>
                    <a:pt x="130" y="128"/>
                    <a:pt x="102" y="100"/>
                    <a:pt x="102" y="64"/>
                  </a:cubicBezTo>
                  <a:cubicBezTo>
                    <a:pt x="102" y="29"/>
                    <a:pt x="130" y="0"/>
                    <a:pt x="166" y="0"/>
                  </a:cubicBezTo>
                  <a:lnTo>
                    <a:pt x="294" y="0"/>
                  </a:lnTo>
                  <a:cubicBezTo>
                    <a:pt x="329" y="0"/>
                    <a:pt x="358" y="29"/>
                    <a:pt x="358" y="64"/>
                  </a:cubicBezTo>
                  <a:cubicBezTo>
                    <a:pt x="358" y="100"/>
                    <a:pt x="329" y="128"/>
                    <a:pt x="294" y="128"/>
                  </a:cubicBezTo>
                  <a:close/>
                  <a:moveTo>
                    <a:pt x="128" y="219"/>
                  </a:moveTo>
                  <a:lnTo>
                    <a:pt x="128" y="347"/>
                  </a:lnTo>
                  <a:cubicBezTo>
                    <a:pt x="128" y="382"/>
                    <a:pt x="99" y="411"/>
                    <a:pt x="64" y="411"/>
                  </a:cubicBezTo>
                  <a:cubicBezTo>
                    <a:pt x="28" y="411"/>
                    <a:pt x="0" y="382"/>
                    <a:pt x="0" y="347"/>
                  </a:cubicBezTo>
                  <a:lnTo>
                    <a:pt x="0" y="219"/>
                  </a:lnTo>
                  <a:cubicBezTo>
                    <a:pt x="0" y="183"/>
                    <a:pt x="28" y="155"/>
                    <a:pt x="64" y="155"/>
                  </a:cubicBezTo>
                  <a:cubicBezTo>
                    <a:pt x="99" y="155"/>
                    <a:pt x="128" y="183"/>
                    <a:pt x="128" y="219"/>
                  </a:cubicBezTo>
                  <a:close/>
                  <a:moveTo>
                    <a:pt x="128" y="603"/>
                  </a:moveTo>
                  <a:lnTo>
                    <a:pt x="128" y="731"/>
                  </a:lnTo>
                  <a:cubicBezTo>
                    <a:pt x="128" y="766"/>
                    <a:pt x="99" y="795"/>
                    <a:pt x="64" y="795"/>
                  </a:cubicBezTo>
                  <a:cubicBezTo>
                    <a:pt x="28" y="795"/>
                    <a:pt x="0" y="766"/>
                    <a:pt x="0" y="731"/>
                  </a:cubicBezTo>
                  <a:lnTo>
                    <a:pt x="0" y="603"/>
                  </a:lnTo>
                  <a:cubicBezTo>
                    <a:pt x="0" y="567"/>
                    <a:pt x="28" y="539"/>
                    <a:pt x="64" y="539"/>
                  </a:cubicBezTo>
                  <a:cubicBezTo>
                    <a:pt x="99" y="539"/>
                    <a:pt x="128" y="567"/>
                    <a:pt x="128" y="603"/>
                  </a:cubicBezTo>
                  <a:close/>
                  <a:moveTo>
                    <a:pt x="128" y="987"/>
                  </a:moveTo>
                  <a:lnTo>
                    <a:pt x="128" y="1115"/>
                  </a:lnTo>
                  <a:cubicBezTo>
                    <a:pt x="128" y="1150"/>
                    <a:pt x="99" y="1179"/>
                    <a:pt x="64" y="1179"/>
                  </a:cubicBezTo>
                  <a:cubicBezTo>
                    <a:pt x="28" y="1179"/>
                    <a:pt x="0" y="1150"/>
                    <a:pt x="0" y="1115"/>
                  </a:cubicBezTo>
                  <a:lnTo>
                    <a:pt x="0" y="987"/>
                  </a:lnTo>
                  <a:cubicBezTo>
                    <a:pt x="0" y="951"/>
                    <a:pt x="28" y="923"/>
                    <a:pt x="64" y="923"/>
                  </a:cubicBezTo>
                  <a:cubicBezTo>
                    <a:pt x="99" y="923"/>
                    <a:pt x="128" y="951"/>
                    <a:pt x="128" y="987"/>
                  </a:cubicBezTo>
                  <a:close/>
                  <a:moveTo>
                    <a:pt x="128" y="1371"/>
                  </a:moveTo>
                  <a:lnTo>
                    <a:pt x="128" y="1499"/>
                  </a:lnTo>
                  <a:cubicBezTo>
                    <a:pt x="128" y="1534"/>
                    <a:pt x="99" y="1563"/>
                    <a:pt x="64" y="1563"/>
                  </a:cubicBezTo>
                  <a:cubicBezTo>
                    <a:pt x="28" y="1563"/>
                    <a:pt x="0" y="1534"/>
                    <a:pt x="0" y="1499"/>
                  </a:cubicBezTo>
                  <a:lnTo>
                    <a:pt x="0" y="1371"/>
                  </a:lnTo>
                  <a:cubicBezTo>
                    <a:pt x="0" y="1335"/>
                    <a:pt x="28" y="1307"/>
                    <a:pt x="64" y="1307"/>
                  </a:cubicBezTo>
                  <a:cubicBezTo>
                    <a:pt x="99" y="1307"/>
                    <a:pt x="128" y="1335"/>
                    <a:pt x="128" y="1371"/>
                  </a:cubicBezTo>
                  <a:close/>
                  <a:moveTo>
                    <a:pt x="128" y="1755"/>
                  </a:moveTo>
                  <a:lnTo>
                    <a:pt x="128" y="1883"/>
                  </a:lnTo>
                  <a:cubicBezTo>
                    <a:pt x="128" y="1918"/>
                    <a:pt x="99" y="1947"/>
                    <a:pt x="64" y="1947"/>
                  </a:cubicBezTo>
                  <a:cubicBezTo>
                    <a:pt x="28" y="1947"/>
                    <a:pt x="0" y="1918"/>
                    <a:pt x="0" y="1883"/>
                  </a:cubicBezTo>
                  <a:lnTo>
                    <a:pt x="0" y="1755"/>
                  </a:lnTo>
                  <a:cubicBezTo>
                    <a:pt x="0" y="1719"/>
                    <a:pt x="28" y="1691"/>
                    <a:pt x="64" y="1691"/>
                  </a:cubicBezTo>
                  <a:cubicBezTo>
                    <a:pt x="99" y="1691"/>
                    <a:pt x="128" y="1719"/>
                    <a:pt x="128" y="1755"/>
                  </a:cubicBezTo>
                  <a:close/>
                  <a:moveTo>
                    <a:pt x="128" y="2139"/>
                  </a:moveTo>
                  <a:lnTo>
                    <a:pt x="128" y="2267"/>
                  </a:lnTo>
                  <a:cubicBezTo>
                    <a:pt x="128" y="2302"/>
                    <a:pt x="99" y="2331"/>
                    <a:pt x="64" y="2331"/>
                  </a:cubicBezTo>
                  <a:cubicBezTo>
                    <a:pt x="28" y="2331"/>
                    <a:pt x="0" y="2302"/>
                    <a:pt x="0" y="2267"/>
                  </a:cubicBezTo>
                  <a:lnTo>
                    <a:pt x="0" y="2139"/>
                  </a:lnTo>
                  <a:cubicBezTo>
                    <a:pt x="0" y="2103"/>
                    <a:pt x="28" y="2075"/>
                    <a:pt x="64" y="2075"/>
                  </a:cubicBezTo>
                  <a:cubicBezTo>
                    <a:pt x="99" y="2075"/>
                    <a:pt x="128" y="2103"/>
                    <a:pt x="128" y="2139"/>
                  </a:cubicBezTo>
                  <a:close/>
                </a:path>
              </a:pathLst>
            </a:custGeom>
            <a:solidFill>
              <a:srgbClr val="C00000"/>
            </a:solidFill>
            <a:ln w="0" cap="flat">
              <a:solidFill>
                <a:srgbClr val="5692C9"/>
              </a:solidFill>
              <a:prstDash val="solid"/>
              <a:round/>
              <a:headEnd/>
              <a:tailEnd/>
            </a:ln>
          </p:spPr>
          <p:txBody>
            <a:bodyPr/>
            <a:lstStyle/>
            <a:p>
              <a:endParaRPr lang="en-US" sz="3199"/>
            </a:p>
          </p:txBody>
        </p:sp>
        <p:sp>
          <p:nvSpPr>
            <p:cNvPr id="37948" name="Freeform 66"/>
            <p:cNvSpPr>
              <a:spLocks/>
            </p:cNvSpPr>
            <p:nvPr/>
          </p:nvSpPr>
          <p:spPr bwMode="auto">
            <a:xfrm>
              <a:off x="2431" y="1295"/>
              <a:ext cx="70" cy="70"/>
            </a:xfrm>
            <a:custGeom>
              <a:avLst/>
              <a:gdLst>
                <a:gd name="T0" fmla="*/ 70 w 70"/>
                <a:gd name="T1" fmla="*/ 0 h 70"/>
                <a:gd name="T2" fmla="*/ 35 w 70"/>
                <a:gd name="T3" fmla="*/ 70 h 70"/>
                <a:gd name="T4" fmla="*/ 0 w 70"/>
                <a:gd name="T5" fmla="*/ 0 h 70"/>
                <a:gd name="T6" fmla="*/ 70 w 70"/>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0" h="70">
                  <a:moveTo>
                    <a:pt x="70" y="0"/>
                  </a:moveTo>
                  <a:lnTo>
                    <a:pt x="35" y="70"/>
                  </a:lnTo>
                  <a:lnTo>
                    <a:pt x="0" y="0"/>
                  </a:lnTo>
                  <a:lnTo>
                    <a:pt x="70" y="0"/>
                  </a:lnTo>
                  <a:close/>
                </a:path>
              </a:pathLst>
            </a:custGeom>
            <a:solidFill>
              <a:srgbClr val="5692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sp>
          <p:nvSpPr>
            <p:cNvPr id="37949" name="Freeform 67"/>
            <p:cNvSpPr>
              <a:spLocks noEditPoints="1"/>
            </p:cNvSpPr>
            <p:nvPr/>
          </p:nvSpPr>
          <p:spPr bwMode="auto">
            <a:xfrm>
              <a:off x="3935" y="863"/>
              <a:ext cx="964" cy="443"/>
            </a:xfrm>
            <a:custGeom>
              <a:avLst/>
              <a:gdLst>
                <a:gd name="T0" fmla="*/ 9 w 4995"/>
                <a:gd name="T1" fmla="*/ 2 h 2301"/>
                <a:gd name="T2" fmla="*/ 0 w 4995"/>
                <a:gd name="T3" fmla="*/ 2 h 2301"/>
                <a:gd name="T4" fmla="*/ 21 w 4995"/>
                <a:gd name="T5" fmla="*/ 0 h 2301"/>
                <a:gd name="T6" fmla="*/ 17 w 4995"/>
                <a:gd name="T7" fmla="*/ 5 h 2301"/>
                <a:gd name="T8" fmla="*/ 31 w 4995"/>
                <a:gd name="T9" fmla="*/ 0 h 2301"/>
                <a:gd name="T10" fmla="*/ 36 w 4995"/>
                <a:gd name="T11" fmla="*/ 5 h 2301"/>
                <a:gd name="T12" fmla="*/ 31 w 4995"/>
                <a:gd name="T13" fmla="*/ 0 h 2301"/>
                <a:gd name="T14" fmla="*/ 52 w 4995"/>
                <a:gd name="T15" fmla="*/ 2 h 2301"/>
                <a:gd name="T16" fmla="*/ 43 w 4995"/>
                <a:gd name="T17" fmla="*/ 2 h 2301"/>
                <a:gd name="T18" fmla="*/ 64 w 4995"/>
                <a:gd name="T19" fmla="*/ 0 h 2301"/>
                <a:gd name="T20" fmla="*/ 60 w 4995"/>
                <a:gd name="T21" fmla="*/ 5 h 2301"/>
                <a:gd name="T22" fmla="*/ 74 w 4995"/>
                <a:gd name="T23" fmla="*/ 0 h 2301"/>
                <a:gd name="T24" fmla="*/ 79 w 4995"/>
                <a:gd name="T25" fmla="*/ 5 h 2301"/>
                <a:gd name="T26" fmla="*/ 74 w 4995"/>
                <a:gd name="T27" fmla="*/ 0 h 2301"/>
                <a:gd name="T28" fmla="*/ 95 w 4995"/>
                <a:gd name="T29" fmla="*/ 2 h 2301"/>
                <a:gd name="T30" fmla="*/ 86 w 4995"/>
                <a:gd name="T31" fmla="*/ 2 h 2301"/>
                <a:gd name="T32" fmla="*/ 107 w 4995"/>
                <a:gd name="T33" fmla="*/ 0 h 2301"/>
                <a:gd name="T34" fmla="*/ 102 w 4995"/>
                <a:gd name="T35" fmla="*/ 5 h 2301"/>
                <a:gd name="T36" fmla="*/ 117 w 4995"/>
                <a:gd name="T37" fmla="*/ 0 h 2301"/>
                <a:gd name="T38" fmla="*/ 122 w 4995"/>
                <a:gd name="T39" fmla="*/ 5 h 2301"/>
                <a:gd name="T40" fmla="*/ 117 w 4995"/>
                <a:gd name="T41" fmla="*/ 0 h 2301"/>
                <a:gd name="T42" fmla="*/ 138 w 4995"/>
                <a:gd name="T43" fmla="*/ 2 h 2301"/>
                <a:gd name="T44" fmla="*/ 129 w 4995"/>
                <a:gd name="T45" fmla="*/ 2 h 2301"/>
                <a:gd name="T46" fmla="*/ 150 w 4995"/>
                <a:gd name="T47" fmla="*/ 0 h 2301"/>
                <a:gd name="T48" fmla="*/ 145 w 4995"/>
                <a:gd name="T49" fmla="*/ 5 h 2301"/>
                <a:gd name="T50" fmla="*/ 160 w 4995"/>
                <a:gd name="T51" fmla="*/ 0 h 2301"/>
                <a:gd name="T52" fmla="*/ 164 w 4995"/>
                <a:gd name="T53" fmla="*/ 5 h 2301"/>
                <a:gd name="T54" fmla="*/ 160 w 4995"/>
                <a:gd name="T55" fmla="*/ 0 h 2301"/>
                <a:gd name="T56" fmla="*/ 181 w 4995"/>
                <a:gd name="T57" fmla="*/ 2 h 2301"/>
                <a:gd name="T58" fmla="*/ 172 w 4995"/>
                <a:gd name="T59" fmla="*/ 2 h 2301"/>
                <a:gd name="T60" fmla="*/ 186 w 4995"/>
                <a:gd name="T61" fmla="*/ 12 h 2301"/>
                <a:gd name="T62" fmla="*/ 181 w 4995"/>
                <a:gd name="T63" fmla="*/ 7 h 2301"/>
                <a:gd name="T64" fmla="*/ 186 w 4995"/>
                <a:gd name="T65" fmla="*/ 21 h 2301"/>
                <a:gd name="T66" fmla="*/ 181 w 4995"/>
                <a:gd name="T67" fmla="*/ 26 h 2301"/>
                <a:gd name="T68" fmla="*/ 186 w 4995"/>
                <a:gd name="T69" fmla="*/ 21 h 2301"/>
                <a:gd name="T70" fmla="*/ 184 w 4995"/>
                <a:gd name="T71" fmla="*/ 43 h 2301"/>
                <a:gd name="T72" fmla="*/ 184 w 4995"/>
                <a:gd name="T73" fmla="*/ 33 h 2301"/>
                <a:gd name="T74" fmla="*/ 186 w 4995"/>
                <a:gd name="T75" fmla="*/ 54 h 2301"/>
                <a:gd name="T76" fmla="*/ 181 w 4995"/>
                <a:gd name="T77" fmla="*/ 50 h 2301"/>
                <a:gd name="T78" fmla="*/ 186 w 4995"/>
                <a:gd name="T79" fmla="*/ 64 h 2301"/>
                <a:gd name="T80" fmla="*/ 181 w 4995"/>
                <a:gd name="T81" fmla="*/ 69 h 2301"/>
                <a:gd name="T82" fmla="*/ 186 w 4995"/>
                <a:gd name="T83" fmla="*/ 64 h 2301"/>
                <a:gd name="T84" fmla="*/ 184 w 4995"/>
                <a:gd name="T85" fmla="*/ 85 h 2301"/>
                <a:gd name="T86" fmla="*/ 184 w 4995"/>
                <a:gd name="T87" fmla="*/ 76 h 230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995" h="2301">
                  <a:moveTo>
                    <a:pt x="64" y="0"/>
                  </a:moveTo>
                  <a:lnTo>
                    <a:pt x="192" y="0"/>
                  </a:lnTo>
                  <a:cubicBezTo>
                    <a:pt x="227" y="0"/>
                    <a:pt x="256" y="29"/>
                    <a:pt x="256" y="64"/>
                  </a:cubicBezTo>
                  <a:cubicBezTo>
                    <a:pt x="256" y="100"/>
                    <a:pt x="227" y="128"/>
                    <a:pt x="192" y="128"/>
                  </a:cubicBezTo>
                  <a:lnTo>
                    <a:pt x="64" y="128"/>
                  </a:lnTo>
                  <a:cubicBezTo>
                    <a:pt x="28" y="128"/>
                    <a:pt x="0" y="100"/>
                    <a:pt x="0" y="64"/>
                  </a:cubicBezTo>
                  <a:cubicBezTo>
                    <a:pt x="0" y="29"/>
                    <a:pt x="28" y="0"/>
                    <a:pt x="64" y="0"/>
                  </a:cubicBezTo>
                  <a:close/>
                  <a:moveTo>
                    <a:pt x="448" y="0"/>
                  </a:moveTo>
                  <a:lnTo>
                    <a:pt x="576" y="0"/>
                  </a:lnTo>
                  <a:cubicBezTo>
                    <a:pt x="611" y="0"/>
                    <a:pt x="640" y="29"/>
                    <a:pt x="640" y="64"/>
                  </a:cubicBezTo>
                  <a:cubicBezTo>
                    <a:pt x="640" y="100"/>
                    <a:pt x="611" y="128"/>
                    <a:pt x="576" y="128"/>
                  </a:cubicBezTo>
                  <a:lnTo>
                    <a:pt x="448" y="128"/>
                  </a:lnTo>
                  <a:cubicBezTo>
                    <a:pt x="412" y="128"/>
                    <a:pt x="384" y="100"/>
                    <a:pt x="384" y="64"/>
                  </a:cubicBezTo>
                  <a:cubicBezTo>
                    <a:pt x="384" y="29"/>
                    <a:pt x="412" y="0"/>
                    <a:pt x="448" y="0"/>
                  </a:cubicBezTo>
                  <a:close/>
                  <a:moveTo>
                    <a:pt x="832" y="0"/>
                  </a:moveTo>
                  <a:lnTo>
                    <a:pt x="960" y="0"/>
                  </a:lnTo>
                  <a:cubicBezTo>
                    <a:pt x="995" y="0"/>
                    <a:pt x="1024" y="29"/>
                    <a:pt x="1024" y="64"/>
                  </a:cubicBezTo>
                  <a:cubicBezTo>
                    <a:pt x="1024" y="100"/>
                    <a:pt x="995" y="128"/>
                    <a:pt x="960" y="128"/>
                  </a:cubicBezTo>
                  <a:lnTo>
                    <a:pt x="832" y="128"/>
                  </a:lnTo>
                  <a:cubicBezTo>
                    <a:pt x="796" y="128"/>
                    <a:pt x="768" y="100"/>
                    <a:pt x="768" y="64"/>
                  </a:cubicBezTo>
                  <a:cubicBezTo>
                    <a:pt x="768" y="29"/>
                    <a:pt x="796" y="0"/>
                    <a:pt x="832" y="0"/>
                  </a:cubicBezTo>
                  <a:close/>
                  <a:moveTo>
                    <a:pt x="1216" y="0"/>
                  </a:moveTo>
                  <a:lnTo>
                    <a:pt x="1344" y="0"/>
                  </a:lnTo>
                  <a:cubicBezTo>
                    <a:pt x="1379" y="0"/>
                    <a:pt x="1408" y="29"/>
                    <a:pt x="1408" y="64"/>
                  </a:cubicBezTo>
                  <a:cubicBezTo>
                    <a:pt x="1408" y="100"/>
                    <a:pt x="1379" y="128"/>
                    <a:pt x="1344" y="128"/>
                  </a:cubicBezTo>
                  <a:lnTo>
                    <a:pt x="1216" y="128"/>
                  </a:lnTo>
                  <a:cubicBezTo>
                    <a:pt x="1180" y="128"/>
                    <a:pt x="1152" y="100"/>
                    <a:pt x="1152" y="64"/>
                  </a:cubicBezTo>
                  <a:cubicBezTo>
                    <a:pt x="1152" y="29"/>
                    <a:pt x="1180" y="0"/>
                    <a:pt x="1216" y="0"/>
                  </a:cubicBezTo>
                  <a:close/>
                  <a:moveTo>
                    <a:pt x="1600" y="0"/>
                  </a:moveTo>
                  <a:lnTo>
                    <a:pt x="1728" y="0"/>
                  </a:lnTo>
                  <a:cubicBezTo>
                    <a:pt x="1763" y="0"/>
                    <a:pt x="1792" y="29"/>
                    <a:pt x="1792" y="64"/>
                  </a:cubicBezTo>
                  <a:cubicBezTo>
                    <a:pt x="1792" y="100"/>
                    <a:pt x="1763" y="128"/>
                    <a:pt x="1728" y="128"/>
                  </a:cubicBezTo>
                  <a:lnTo>
                    <a:pt x="1600" y="128"/>
                  </a:lnTo>
                  <a:cubicBezTo>
                    <a:pt x="1564" y="128"/>
                    <a:pt x="1536" y="100"/>
                    <a:pt x="1536" y="64"/>
                  </a:cubicBezTo>
                  <a:cubicBezTo>
                    <a:pt x="1536" y="29"/>
                    <a:pt x="1564" y="0"/>
                    <a:pt x="1600" y="0"/>
                  </a:cubicBezTo>
                  <a:close/>
                  <a:moveTo>
                    <a:pt x="1984" y="0"/>
                  </a:moveTo>
                  <a:lnTo>
                    <a:pt x="2112" y="0"/>
                  </a:lnTo>
                  <a:cubicBezTo>
                    <a:pt x="2147" y="0"/>
                    <a:pt x="2176" y="29"/>
                    <a:pt x="2176" y="64"/>
                  </a:cubicBezTo>
                  <a:cubicBezTo>
                    <a:pt x="2176" y="100"/>
                    <a:pt x="2147" y="128"/>
                    <a:pt x="2112" y="128"/>
                  </a:cubicBezTo>
                  <a:lnTo>
                    <a:pt x="1984" y="128"/>
                  </a:lnTo>
                  <a:cubicBezTo>
                    <a:pt x="1948" y="128"/>
                    <a:pt x="1920" y="100"/>
                    <a:pt x="1920" y="64"/>
                  </a:cubicBezTo>
                  <a:cubicBezTo>
                    <a:pt x="1920" y="29"/>
                    <a:pt x="1948" y="0"/>
                    <a:pt x="1984" y="0"/>
                  </a:cubicBezTo>
                  <a:close/>
                  <a:moveTo>
                    <a:pt x="2368" y="0"/>
                  </a:moveTo>
                  <a:lnTo>
                    <a:pt x="2496" y="0"/>
                  </a:lnTo>
                  <a:cubicBezTo>
                    <a:pt x="2531" y="0"/>
                    <a:pt x="2560" y="29"/>
                    <a:pt x="2560" y="64"/>
                  </a:cubicBezTo>
                  <a:cubicBezTo>
                    <a:pt x="2560" y="100"/>
                    <a:pt x="2531" y="128"/>
                    <a:pt x="2496" y="128"/>
                  </a:cubicBezTo>
                  <a:lnTo>
                    <a:pt x="2368" y="128"/>
                  </a:lnTo>
                  <a:cubicBezTo>
                    <a:pt x="2332" y="128"/>
                    <a:pt x="2304" y="100"/>
                    <a:pt x="2304" y="64"/>
                  </a:cubicBezTo>
                  <a:cubicBezTo>
                    <a:pt x="2304" y="29"/>
                    <a:pt x="2332" y="0"/>
                    <a:pt x="2368" y="0"/>
                  </a:cubicBezTo>
                  <a:close/>
                  <a:moveTo>
                    <a:pt x="2752" y="0"/>
                  </a:moveTo>
                  <a:lnTo>
                    <a:pt x="2880" y="0"/>
                  </a:lnTo>
                  <a:cubicBezTo>
                    <a:pt x="2915" y="0"/>
                    <a:pt x="2944" y="29"/>
                    <a:pt x="2944" y="64"/>
                  </a:cubicBezTo>
                  <a:cubicBezTo>
                    <a:pt x="2944" y="100"/>
                    <a:pt x="2915" y="128"/>
                    <a:pt x="2880" y="128"/>
                  </a:cubicBezTo>
                  <a:lnTo>
                    <a:pt x="2752" y="128"/>
                  </a:lnTo>
                  <a:cubicBezTo>
                    <a:pt x="2716" y="128"/>
                    <a:pt x="2688" y="100"/>
                    <a:pt x="2688" y="64"/>
                  </a:cubicBezTo>
                  <a:cubicBezTo>
                    <a:pt x="2688" y="29"/>
                    <a:pt x="2716" y="0"/>
                    <a:pt x="2752" y="0"/>
                  </a:cubicBezTo>
                  <a:close/>
                  <a:moveTo>
                    <a:pt x="3136" y="0"/>
                  </a:moveTo>
                  <a:lnTo>
                    <a:pt x="3264" y="0"/>
                  </a:lnTo>
                  <a:cubicBezTo>
                    <a:pt x="3299" y="0"/>
                    <a:pt x="3328" y="29"/>
                    <a:pt x="3328" y="64"/>
                  </a:cubicBezTo>
                  <a:cubicBezTo>
                    <a:pt x="3328" y="100"/>
                    <a:pt x="3299" y="128"/>
                    <a:pt x="3264" y="128"/>
                  </a:cubicBezTo>
                  <a:lnTo>
                    <a:pt x="3136" y="128"/>
                  </a:lnTo>
                  <a:cubicBezTo>
                    <a:pt x="3100" y="128"/>
                    <a:pt x="3072" y="100"/>
                    <a:pt x="3072" y="64"/>
                  </a:cubicBezTo>
                  <a:cubicBezTo>
                    <a:pt x="3072" y="29"/>
                    <a:pt x="3100" y="0"/>
                    <a:pt x="3136" y="0"/>
                  </a:cubicBezTo>
                  <a:close/>
                  <a:moveTo>
                    <a:pt x="3520" y="0"/>
                  </a:moveTo>
                  <a:lnTo>
                    <a:pt x="3648" y="0"/>
                  </a:lnTo>
                  <a:cubicBezTo>
                    <a:pt x="3683" y="0"/>
                    <a:pt x="3712" y="29"/>
                    <a:pt x="3712" y="64"/>
                  </a:cubicBezTo>
                  <a:cubicBezTo>
                    <a:pt x="3712" y="100"/>
                    <a:pt x="3683" y="128"/>
                    <a:pt x="3648" y="128"/>
                  </a:cubicBezTo>
                  <a:lnTo>
                    <a:pt x="3520" y="128"/>
                  </a:lnTo>
                  <a:cubicBezTo>
                    <a:pt x="3484" y="128"/>
                    <a:pt x="3456" y="100"/>
                    <a:pt x="3456" y="64"/>
                  </a:cubicBezTo>
                  <a:cubicBezTo>
                    <a:pt x="3456" y="29"/>
                    <a:pt x="3484" y="0"/>
                    <a:pt x="3520" y="0"/>
                  </a:cubicBezTo>
                  <a:close/>
                  <a:moveTo>
                    <a:pt x="3904" y="0"/>
                  </a:moveTo>
                  <a:lnTo>
                    <a:pt x="4032" y="0"/>
                  </a:lnTo>
                  <a:cubicBezTo>
                    <a:pt x="4067" y="0"/>
                    <a:pt x="4096" y="29"/>
                    <a:pt x="4096" y="64"/>
                  </a:cubicBezTo>
                  <a:cubicBezTo>
                    <a:pt x="4096" y="100"/>
                    <a:pt x="4067" y="128"/>
                    <a:pt x="4032" y="128"/>
                  </a:cubicBezTo>
                  <a:lnTo>
                    <a:pt x="3904" y="128"/>
                  </a:lnTo>
                  <a:cubicBezTo>
                    <a:pt x="3868" y="128"/>
                    <a:pt x="3840" y="100"/>
                    <a:pt x="3840" y="64"/>
                  </a:cubicBezTo>
                  <a:cubicBezTo>
                    <a:pt x="3840" y="29"/>
                    <a:pt x="3868" y="0"/>
                    <a:pt x="3904" y="0"/>
                  </a:cubicBezTo>
                  <a:close/>
                  <a:moveTo>
                    <a:pt x="4288" y="0"/>
                  </a:moveTo>
                  <a:lnTo>
                    <a:pt x="4416" y="0"/>
                  </a:lnTo>
                  <a:cubicBezTo>
                    <a:pt x="4451" y="0"/>
                    <a:pt x="4480" y="29"/>
                    <a:pt x="4480" y="64"/>
                  </a:cubicBezTo>
                  <a:cubicBezTo>
                    <a:pt x="4480" y="100"/>
                    <a:pt x="4451" y="128"/>
                    <a:pt x="4416" y="128"/>
                  </a:cubicBezTo>
                  <a:lnTo>
                    <a:pt x="4288" y="128"/>
                  </a:lnTo>
                  <a:cubicBezTo>
                    <a:pt x="4252" y="128"/>
                    <a:pt x="4224" y="100"/>
                    <a:pt x="4224" y="64"/>
                  </a:cubicBezTo>
                  <a:cubicBezTo>
                    <a:pt x="4224" y="29"/>
                    <a:pt x="4252" y="0"/>
                    <a:pt x="4288" y="0"/>
                  </a:cubicBezTo>
                  <a:close/>
                  <a:moveTo>
                    <a:pt x="4672" y="0"/>
                  </a:moveTo>
                  <a:lnTo>
                    <a:pt x="4800" y="0"/>
                  </a:lnTo>
                  <a:cubicBezTo>
                    <a:pt x="4835" y="0"/>
                    <a:pt x="4864" y="29"/>
                    <a:pt x="4864" y="64"/>
                  </a:cubicBezTo>
                  <a:cubicBezTo>
                    <a:pt x="4864" y="100"/>
                    <a:pt x="4835" y="128"/>
                    <a:pt x="4800" y="128"/>
                  </a:cubicBezTo>
                  <a:lnTo>
                    <a:pt x="4672" y="128"/>
                  </a:lnTo>
                  <a:cubicBezTo>
                    <a:pt x="4636" y="128"/>
                    <a:pt x="4608" y="100"/>
                    <a:pt x="4608" y="64"/>
                  </a:cubicBezTo>
                  <a:cubicBezTo>
                    <a:pt x="4608" y="29"/>
                    <a:pt x="4636" y="0"/>
                    <a:pt x="4672" y="0"/>
                  </a:cubicBezTo>
                  <a:close/>
                  <a:moveTo>
                    <a:pt x="4995" y="189"/>
                  </a:moveTo>
                  <a:lnTo>
                    <a:pt x="4995" y="317"/>
                  </a:lnTo>
                  <a:cubicBezTo>
                    <a:pt x="4995" y="353"/>
                    <a:pt x="4966" y="381"/>
                    <a:pt x="4931" y="381"/>
                  </a:cubicBezTo>
                  <a:cubicBezTo>
                    <a:pt x="4895" y="381"/>
                    <a:pt x="4867" y="353"/>
                    <a:pt x="4867" y="317"/>
                  </a:cubicBezTo>
                  <a:lnTo>
                    <a:pt x="4867" y="189"/>
                  </a:lnTo>
                  <a:cubicBezTo>
                    <a:pt x="4867" y="154"/>
                    <a:pt x="4895" y="125"/>
                    <a:pt x="4931" y="125"/>
                  </a:cubicBezTo>
                  <a:cubicBezTo>
                    <a:pt x="4966" y="125"/>
                    <a:pt x="4995" y="154"/>
                    <a:pt x="4995" y="189"/>
                  </a:cubicBezTo>
                  <a:close/>
                  <a:moveTo>
                    <a:pt x="4995" y="573"/>
                  </a:moveTo>
                  <a:lnTo>
                    <a:pt x="4995" y="701"/>
                  </a:lnTo>
                  <a:cubicBezTo>
                    <a:pt x="4995" y="737"/>
                    <a:pt x="4966" y="765"/>
                    <a:pt x="4931" y="765"/>
                  </a:cubicBezTo>
                  <a:cubicBezTo>
                    <a:pt x="4895" y="765"/>
                    <a:pt x="4867" y="737"/>
                    <a:pt x="4867" y="701"/>
                  </a:cubicBezTo>
                  <a:lnTo>
                    <a:pt x="4867" y="573"/>
                  </a:lnTo>
                  <a:cubicBezTo>
                    <a:pt x="4867" y="538"/>
                    <a:pt x="4895" y="509"/>
                    <a:pt x="4931" y="509"/>
                  </a:cubicBezTo>
                  <a:cubicBezTo>
                    <a:pt x="4966" y="509"/>
                    <a:pt x="4995" y="538"/>
                    <a:pt x="4995" y="573"/>
                  </a:cubicBezTo>
                  <a:close/>
                  <a:moveTo>
                    <a:pt x="4995" y="957"/>
                  </a:moveTo>
                  <a:lnTo>
                    <a:pt x="4995" y="1085"/>
                  </a:lnTo>
                  <a:cubicBezTo>
                    <a:pt x="4995" y="1121"/>
                    <a:pt x="4966" y="1149"/>
                    <a:pt x="4931" y="1149"/>
                  </a:cubicBezTo>
                  <a:cubicBezTo>
                    <a:pt x="4895" y="1149"/>
                    <a:pt x="4867" y="1121"/>
                    <a:pt x="4867" y="1085"/>
                  </a:cubicBezTo>
                  <a:lnTo>
                    <a:pt x="4867" y="957"/>
                  </a:lnTo>
                  <a:cubicBezTo>
                    <a:pt x="4867" y="922"/>
                    <a:pt x="4895" y="893"/>
                    <a:pt x="4931" y="893"/>
                  </a:cubicBezTo>
                  <a:cubicBezTo>
                    <a:pt x="4966" y="893"/>
                    <a:pt x="4995" y="922"/>
                    <a:pt x="4995" y="957"/>
                  </a:cubicBezTo>
                  <a:close/>
                  <a:moveTo>
                    <a:pt x="4995" y="1341"/>
                  </a:moveTo>
                  <a:lnTo>
                    <a:pt x="4995" y="1469"/>
                  </a:lnTo>
                  <a:cubicBezTo>
                    <a:pt x="4995" y="1505"/>
                    <a:pt x="4966" y="1533"/>
                    <a:pt x="4931" y="1533"/>
                  </a:cubicBezTo>
                  <a:cubicBezTo>
                    <a:pt x="4895" y="1533"/>
                    <a:pt x="4867" y="1505"/>
                    <a:pt x="4867" y="1469"/>
                  </a:cubicBezTo>
                  <a:lnTo>
                    <a:pt x="4867" y="1341"/>
                  </a:lnTo>
                  <a:cubicBezTo>
                    <a:pt x="4867" y="1306"/>
                    <a:pt x="4895" y="1277"/>
                    <a:pt x="4931" y="1277"/>
                  </a:cubicBezTo>
                  <a:cubicBezTo>
                    <a:pt x="4966" y="1277"/>
                    <a:pt x="4995" y="1306"/>
                    <a:pt x="4995" y="1341"/>
                  </a:cubicBezTo>
                  <a:close/>
                  <a:moveTo>
                    <a:pt x="4995" y="1725"/>
                  </a:moveTo>
                  <a:lnTo>
                    <a:pt x="4995" y="1853"/>
                  </a:lnTo>
                  <a:cubicBezTo>
                    <a:pt x="4995" y="1889"/>
                    <a:pt x="4966" y="1917"/>
                    <a:pt x="4931" y="1917"/>
                  </a:cubicBezTo>
                  <a:cubicBezTo>
                    <a:pt x="4895" y="1917"/>
                    <a:pt x="4867" y="1889"/>
                    <a:pt x="4867" y="1853"/>
                  </a:cubicBezTo>
                  <a:lnTo>
                    <a:pt x="4867" y="1725"/>
                  </a:lnTo>
                  <a:cubicBezTo>
                    <a:pt x="4867" y="1690"/>
                    <a:pt x="4895" y="1661"/>
                    <a:pt x="4931" y="1661"/>
                  </a:cubicBezTo>
                  <a:cubicBezTo>
                    <a:pt x="4966" y="1661"/>
                    <a:pt x="4995" y="1690"/>
                    <a:pt x="4995" y="1725"/>
                  </a:cubicBezTo>
                  <a:close/>
                  <a:moveTo>
                    <a:pt x="4995" y="2109"/>
                  </a:moveTo>
                  <a:lnTo>
                    <a:pt x="4995" y="2237"/>
                  </a:lnTo>
                  <a:cubicBezTo>
                    <a:pt x="4995" y="2273"/>
                    <a:pt x="4966" y="2301"/>
                    <a:pt x="4931" y="2301"/>
                  </a:cubicBezTo>
                  <a:cubicBezTo>
                    <a:pt x="4895" y="2301"/>
                    <a:pt x="4867" y="2273"/>
                    <a:pt x="4867" y="2237"/>
                  </a:cubicBezTo>
                  <a:lnTo>
                    <a:pt x="4867" y="2109"/>
                  </a:lnTo>
                  <a:cubicBezTo>
                    <a:pt x="4867" y="2074"/>
                    <a:pt x="4895" y="2045"/>
                    <a:pt x="4931" y="2045"/>
                  </a:cubicBezTo>
                  <a:cubicBezTo>
                    <a:pt x="4966" y="2045"/>
                    <a:pt x="4995" y="2074"/>
                    <a:pt x="4995" y="2109"/>
                  </a:cubicBezTo>
                  <a:close/>
                </a:path>
              </a:pathLst>
            </a:custGeom>
            <a:solidFill>
              <a:srgbClr val="C00000"/>
            </a:solidFill>
            <a:ln w="0" cap="flat">
              <a:solidFill>
                <a:srgbClr val="5692C9"/>
              </a:solidFill>
              <a:prstDash val="solid"/>
              <a:round/>
              <a:headEnd/>
              <a:tailEnd/>
            </a:ln>
          </p:spPr>
          <p:txBody>
            <a:bodyPr/>
            <a:lstStyle/>
            <a:p>
              <a:endParaRPr lang="en-US" sz="3199"/>
            </a:p>
          </p:txBody>
        </p:sp>
        <p:sp>
          <p:nvSpPr>
            <p:cNvPr id="37950" name="Freeform 68"/>
            <p:cNvSpPr>
              <a:spLocks/>
            </p:cNvSpPr>
            <p:nvPr/>
          </p:nvSpPr>
          <p:spPr bwMode="auto">
            <a:xfrm>
              <a:off x="4851" y="1298"/>
              <a:ext cx="71" cy="70"/>
            </a:xfrm>
            <a:custGeom>
              <a:avLst/>
              <a:gdLst>
                <a:gd name="T0" fmla="*/ 71 w 71"/>
                <a:gd name="T1" fmla="*/ 0 h 70"/>
                <a:gd name="T2" fmla="*/ 35 w 71"/>
                <a:gd name="T3" fmla="*/ 70 h 70"/>
                <a:gd name="T4" fmla="*/ 0 w 71"/>
                <a:gd name="T5" fmla="*/ 0 h 70"/>
                <a:gd name="T6" fmla="*/ 71 w 71"/>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1" h="70">
                  <a:moveTo>
                    <a:pt x="71" y="0"/>
                  </a:moveTo>
                  <a:lnTo>
                    <a:pt x="35" y="70"/>
                  </a:lnTo>
                  <a:lnTo>
                    <a:pt x="0" y="0"/>
                  </a:lnTo>
                  <a:lnTo>
                    <a:pt x="71" y="0"/>
                  </a:lnTo>
                  <a:close/>
                </a:path>
              </a:pathLst>
            </a:custGeom>
            <a:solidFill>
              <a:srgbClr val="5692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3199"/>
            </a:p>
          </p:txBody>
        </p:sp>
      </p:grpSp>
      <p:sp>
        <p:nvSpPr>
          <p:cNvPr id="37894" name="TextBox 5"/>
          <p:cNvSpPr txBox="1">
            <a:spLocks noChangeArrowheads="1"/>
          </p:cNvSpPr>
          <p:nvPr/>
        </p:nvSpPr>
        <p:spPr bwMode="auto">
          <a:xfrm>
            <a:off x="6495804" y="2309575"/>
            <a:ext cx="2287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42950" indent="-28575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43000" indent="-228600">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00200" indent="-228600">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57400" indent="-228600">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146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29718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290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886200" indent="-228600"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eaLnBrk="1" hangingPunct="1">
              <a:lnSpc>
                <a:spcPct val="100000"/>
              </a:lnSpc>
              <a:buFont typeface="Wingdings" panose="05000000000000000000" pitchFamily="2" charset="2"/>
              <a:buNone/>
            </a:pPr>
            <a:r>
              <a:rPr lang="en-GB" altLang="en-US" sz="1800" b="0" dirty="0">
                <a:solidFill>
                  <a:srgbClr val="00B0F0"/>
                </a:solidFill>
                <a:latin typeface="Arial" panose="020B0604020202020204" pitchFamily="34" charset="0"/>
              </a:rPr>
              <a:t>Geo-Load Balancing</a:t>
            </a:r>
          </a:p>
        </p:txBody>
      </p:sp>
      <p:sp>
        <p:nvSpPr>
          <p:cNvPr id="63" name="Rectangle 15"/>
          <p:cNvSpPr>
            <a:spLocks noChangeArrowheads="1"/>
          </p:cNvSpPr>
          <p:nvPr/>
        </p:nvSpPr>
        <p:spPr bwMode="auto">
          <a:xfrm>
            <a:off x="9051158" y="5454124"/>
            <a:ext cx="2198644" cy="24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12813">
              <a:lnSpc>
                <a:spcPct val="160000"/>
              </a:lnSpc>
              <a:spcBef>
                <a:spcPct val="20000"/>
              </a:spcBef>
              <a:buFont typeface="Wingdings" panose="05000000000000000000" pitchFamily="2" charset="2"/>
              <a:buChar char="§"/>
              <a:defRPr sz="1200" b="1">
                <a:solidFill>
                  <a:schemeClr val="bg1"/>
                </a:solidFill>
                <a:latin typeface="Calibri" panose="020F0502020204030204" pitchFamily="34" charset="0"/>
                <a:ea typeface="ＭＳ Ｐゴシック" pitchFamily="34" charset="-128"/>
                <a:cs typeface="Lucida Sans Unicode" panose="020B0602030504020204" pitchFamily="34" charset="0"/>
              </a:defRPr>
            </a:lvl1pPr>
            <a:lvl2pPr marL="762000" indent="-3048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2pPr>
            <a:lvl3pPr marL="1181100" indent="-266700" defTabSz="912813">
              <a:lnSpc>
                <a:spcPct val="90000"/>
              </a:lnSpc>
              <a:spcBef>
                <a:spcPct val="20000"/>
              </a:spcBef>
              <a:buFont typeface="Times" panose="02020603050405020304" pitchFamily="18" charset="0"/>
              <a:buChar char="-"/>
              <a:defRPr sz="1200" i="1">
                <a:solidFill>
                  <a:schemeClr val="bg1"/>
                </a:solidFill>
                <a:latin typeface="Calibri" panose="020F0502020204030204" pitchFamily="34" charset="0"/>
                <a:ea typeface="ＭＳ Ｐゴシック" pitchFamily="34" charset="-128"/>
                <a:cs typeface="Lucida Sans Unicode" panose="020B0602030504020204" pitchFamily="34" charset="0"/>
              </a:defRPr>
            </a:lvl3pPr>
            <a:lvl4pPr marL="1638300" indent="-266700" defTabSz="912813">
              <a:lnSpc>
                <a:spcPct val="90000"/>
              </a:lnSpc>
              <a:spcBef>
                <a:spcPct val="20000"/>
              </a:spcBef>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4pPr>
            <a:lvl5pPr marL="2095500" indent="-266700" defTabSz="912813">
              <a:lnSpc>
                <a:spcPct val="90000"/>
              </a:lnSpc>
              <a:spcBef>
                <a:spcPct val="20000"/>
              </a:spcBef>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5pPr>
            <a:lvl6pPr marL="25527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6pPr>
            <a:lvl7pPr marL="30099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7pPr>
            <a:lvl8pPr marL="34671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8pPr>
            <a:lvl9pPr marL="3924300" indent="-266700" defTabSz="912813" eaLnBrk="0" fontAlgn="base" hangingPunct="0">
              <a:lnSpc>
                <a:spcPct val="90000"/>
              </a:lnSpc>
              <a:spcBef>
                <a:spcPct val="20000"/>
              </a:spcBef>
              <a:spcAft>
                <a:spcPct val="0"/>
              </a:spcAft>
              <a:buChar char="-"/>
              <a:defRPr sz="1200">
                <a:solidFill>
                  <a:schemeClr val="bg1"/>
                </a:solidFill>
                <a:latin typeface="Calibri" panose="020F0502020204030204" pitchFamily="34" charset="0"/>
                <a:ea typeface="ＭＳ Ｐゴシック" pitchFamily="34" charset="-128"/>
                <a:cs typeface="Lucida Sans Unicode" panose="020B0602030504020204" pitchFamily="34" charset="0"/>
              </a:defRPr>
            </a:lvl9pPr>
          </a:lstStyle>
          <a:p>
            <a:pPr algn="r">
              <a:lnSpc>
                <a:spcPct val="100000"/>
              </a:lnSpc>
              <a:spcBef>
                <a:spcPct val="0"/>
              </a:spcBef>
              <a:buFont typeface="Wingdings" panose="05000000000000000000" pitchFamily="2" charset="2"/>
              <a:buNone/>
            </a:pPr>
            <a:r>
              <a:rPr lang="en-US" altLang="en-US" sz="1600" b="0" dirty="0">
                <a:solidFill>
                  <a:schemeClr val="tx1"/>
                </a:solidFill>
              </a:rPr>
              <a:t>Fault tolerant data storage</a:t>
            </a:r>
            <a:endParaRPr lang="en-US" altLang="en-US" sz="2800" b="0" dirty="0">
              <a:solidFill>
                <a:schemeClr val="tx1"/>
              </a:solidFill>
              <a:latin typeface="Arial" panose="020B0604020202020204" pitchFamily="34" charset="0"/>
            </a:endParaRPr>
          </a:p>
        </p:txBody>
      </p:sp>
    </p:spTree>
    <p:extLst>
      <p:ext uri="{BB962C8B-B14F-4D97-AF65-F5344CB8AC3E}">
        <p14:creationId xmlns:p14="http://schemas.microsoft.com/office/powerpoint/2010/main" val="264073082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Test Failover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434" y="1319009"/>
            <a:ext cx="4601815" cy="53576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689" y="2752851"/>
            <a:ext cx="4580017" cy="2156647"/>
          </a:xfrm>
          <a:prstGeom prst="rect">
            <a:avLst/>
          </a:prstGeom>
        </p:spPr>
      </p:pic>
    </p:spTree>
    <p:extLst>
      <p:ext uri="{BB962C8B-B14F-4D97-AF65-F5344CB8AC3E}">
        <p14:creationId xmlns:p14="http://schemas.microsoft.com/office/powerpoint/2010/main" val="204945682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Test Failover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84" y="1011754"/>
            <a:ext cx="8878069" cy="17603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972" y="2765705"/>
            <a:ext cx="7529212" cy="4092295"/>
          </a:xfrm>
          <a:prstGeom prst="rect">
            <a:avLst/>
          </a:prstGeom>
        </p:spPr>
      </p:pic>
    </p:spTree>
    <p:extLst>
      <p:ext uri="{BB962C8B-B14F-4D97-AF65-F5344CB8AC3E}">
        <p14:creationId xmlns:p14="http://schemas.microsoft.com/office/powerpoint/2010/main" val="39049732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7: Test Failover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8" y="1109746"/>
            <a:ext cx="3669582" cy="30118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2601" y="1640924"/>
            <a:ext cx="7734970" cy="4252328"/>
          </a:xfrm>
          <a:prstGeom prst="rect">
            <a:avLst/>
          </a:prstGeom>
        </p:spPr>
      </p:pic>
    </p:spTree>
    <p:extLst>
      <p:ext uri="{BB962C8B-B14F-4D97-AF65-F5344CB8AC3E}">
        <p14:creationId xmlns:p14="http://schemas.microsoft.com/office/powerpoint/2010/main" val="27590581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That’s all folks </a:t>
            </a:r>
            <a:r>
              <a:rPr lang="en-US" dirty="0">
                <a:sym typeface="Wingdings" panose="05000000000000000000" pitchFamily="2" charset="2"/>
              </a:rPr>
              <a:t></a:t>
            </a:r>
            <a:endParaRPr lang="nl-BE" dirty="0"/>
          </a:p>
        </p:txBody>
      </p:sp>
      <p:sp>
        <p:nvSpPr>
          <p:cNvPr id="4" name="Content Placeholder 3"/>
          <p:cNvSpPr>
            <a:spLocks noGrp="1"/>
          </p:cNvSpPr>
          <p:nvPr>
            <p:ph sz="quarter" idx="10"/>
          </p:nvPr>
        </p:nvSpPr>
        <p:spPr>
          <a:xfrm>
            <a:off x="268288" y="1398397"/>
            <a:ext cx="11542503" cy="4555093"/>
          </a:xfrm>
        </p:spPr>
        <p:txBody>
          <a:bodyPr/>
          <a:lstStyle/>
          <a:p>
            <a:r>
              <a:rPr lang="en-US" dirty="0"/>
              <a:t>Same process in Azure Resource Manager (see demo)</a:t>
            </a:r>
          </a:p>
          <a:p>
            <a:r>
              <a:rPr lang="en-US" dirty="0"/>
              <a:t>1</a:t>
            </a:r>
            <a:r>
              <a:rPr lang="en-US" baseline="30000" dirty="0"/>
              <a:t>st</a:t>
            </a:r>
            <a:r>
              <a:rPr lang="en-US" dirty="0"/>
              <a:t> configuration takes about 1,5 hours (*)</a:t>
            </a:r>
          </a:p>
          <a:p>
            <a:r>
              <a:rPr lang="en-US" dirty="0"/>
              <a:t>Replication of VMs depends on bandwidth on both ends (bandwidth estimator tool available)</a:t>
            </a:r>
          </a:p>
          <a:p>
            <a:pPr marL="0" indent="0">
              <a:buNone/>
            </a:pPr>
            <a:endParaRPr lang="en-US" dirty="0"/>
          </a:p>
          <a:p>
            <a:r>
              <a:rPr lang="en-US" dirty="0"/>
              <a:t>(*)Not including specific recovery plan scripting</a:t>
            </a:r>
            <a:endParaRPr lang="nl-BE" dirty="0"/>
          </a:p>
        </p:txBody>
      </p:sp>
    </p:spTree>
    <p:extLst>
      <p:ext uri="{BB962C8B-B14F-4D97-AF65-F5344CB8AC3E}">
        <p14:creationId xmlns:p14="http://schemas.microsoft.com/office/powerpoint/2010/main" val="15638425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nl-BE" dirty="0"/>
          </a:p>
        </p:txBody>
      </p:sp>
      <p:sp>
        <p:nvSpPr>
          <p:cNvPr id="5" name="Text Placeholder 4"/>
          <p:cNvSpPr>
            <a:spLocks noGrp="1"/>
          </p:cNvSpPr>
          <p:nvPr>
            <p:ph type="body" sz="quarter" idx="14"/>
          </p:nvPr>
        </p:nvSpPr>
        <p:spPr/>
        <p:txBody>
          <a:bodyPr/>
          <a:lstStyle/>
          <a:p>
            <a:r>
              <a:rPr lang="en-US" dirty="0"/>
              <a:t>Azure Site Recovery </a:t>
            </a:r>
            <a:br>
              <a:rPr lang="en-US" dirty="0"/>
            </a:br>
            <a:r>
              <a:rPr lang="en-US" dirty="0"/>
              <a:t>for ASR VM workloads</a:t>
            </a:r>
            <a:br>
              <a:rPr lang="en-US" dirty="0"/>
            </a:br>
            <a:endParaRPr lang="en-US" dirty="0"/>
          </a:p>
          <a:p>
            <a:r>
              <a:rPr lang="en-US" dirty="0"/>
              <a:t>Step-by-Step walkthrough</a:t>
            </a:r>
            <a:endParaRPr lang="nl-BE" dirty="0"/>
          </a:p>
        </p:txBody>
      </p:sp>
    </p:spTree>
    <p:extLst>
      <p:ext uri="{BB962C8B-B14F-4D97-AF65-F5344CB8AC3E}">
        <p14:creationId xmlns:p14="http://schemas.microsoft.com/office/powerpoint/2010/main" val="241178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Recovery Plans explained</a:t>
            </a:r>
            <a:endParaRPr lang="nl-BE" dirty="0"/>
          </a:p>
        </p:txBody>
      </p:sp>
      <p:sp>
        <p:nvSpPr>
          <p:cNvPr id="5" name="Content Placeholder 4"/>
          <p:cNvSpPr>
            <a:spLocks noGrp="1"/>
          </p:cNvSpPr>
          <p:nvPr>
            <p:ph sz="quarter" idx="10"/>
          </p:nvPr>
        </p:nvSpPr>
        <p:spPr>
          <a:xfrm>
            <a:off x="268288" y="1398397"/>
            <a:ext cx="11542503" cy="2769989"/>
          </a:xfrm>
        </p:spPr>
        <p:txBody>
          <a:bodyPr/>
          <a:lstStyle/>
          <a:p>
            <a:r>
              <a:rPr lang="en-US" dirty="0"/>
              <a:t>Customized scripts to execute “</a:t>
            </a:r>
            <a:r>
              <a:rPr lang="en-US" dirty="0" err="1"/>
              <a:t>finetuned</a:t>
            </a:r>
            <a:r>
              <a:rPr lang="en-US" dirty="0"/>
              <a:t> steps”</a:t>
            </a:r>
          </a:p>
          <a:p>
            <a:r>
              <a:rPr lang="en-US" dirty="0"/>
              <a:t>Gallery or in-house developed</a:t>
            </a:r>
          </a:p>
          <a:p>
            <a:r>
              <a:rPr lang="en-US" dirty="0"/>
              <a:t>PowerShell or other engine</a:t>
            </a:r>
          </a:p>
          <a:p>
            <a:r>
              <a:rPr lang="en-US" dirty="0"/>
              <a:t>Grouped / Shutdown / Startup structure</a:t>
            </a:r>
            <a:endParaRPr lang="nl-BE" dirty="0"/>
          </a:p>
        </p:txBody>
      </p:sp>
    </p:spTree>
    <p:extLst>
      <p:ext uri="{BB962C8B-B14F-4D97-AF65-F5344CB8AC3E}">
        <p14:creationId xmlns:p14="http://schemas.microsoft.com/office/powerpoint/2010/main" val="15664922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endParaRPr lang="nl-BE" dirty="0"/>
          </a:p>
        </p:txBody>
      </p:sp>
      <p:sp>
        <p:nvSpPr>
          <p:cNvPr id="5" name="Text Placeholder 4"/>
          <p:cNvSpPr>
            <a:spLocks noGrp="1"/>
          </p:cNvSpPr>
          <p:nvPr>
            <p:ph type="body" sz="quarter" idx="14"/>
          </p:nvPr>
        </p:nvSpPr>
        <p:spPr/>
        <p:txBody>
          <a:bodyPr/>
          <a:lstStyle/>
          <a:p>
            <a:r>
              <a:rPr lang="en-US" dirty="0"/>
              <a:t>Recovery Plan</a:t>
            </a:r>
            <a:br>
              <a:rPr lang="en-US" dirty="0"/>
            </a:br>
            <a:endParaRPr lang="en-US" dirty="0"/>
          </a:p>
          <a:p>
            <a:r>
              <a:rPr lang="en-US" dirty="0"/>
              <a:t>Step-by-Step walkthrough</a:t>
            </a:r>
            <a:endParaRPr lang="nl-BE" dirty="0"/>
          </a:p>
        </p:txBody>
      </p:sp>
    </p:spTree>
    <p:extLst>
      <p:ext uri="{BB962C8B-B14F-4D97-AF65-F5344CB8AC3E}">
        <p14:creationId xmlns:p14="http://schemas.microsoft.com/office/powerpoint/2010/main" val="6783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1654" y="306174"/>
            <a:ext cx="6186883" cy="1090826"/>
          </a:xfrm>
        </p:spPr>
        <p:txBody>
          <a:bodyPr/>
          <a:lstStyle/>
          <a:p>
            <a:r>
              <a:rPr lang="en-US" dirty="0"/>
              <a:t>Objectives</a:t>
            </a:r>
          </a:p>
        </p:txBody>
      </p:sp>
      <p:sp>
        <p:nvSpPr>
          <p:cNvPr id="3" name="Content Placeholder 2"/>
          <p:cNvSpPr>
            <a:spLocks noGrp="1"/>
          </p:cNvSpPr>
          <p:nvPr>
            <p:ph type="body" sz="quarter" idx="14"/>
          </p:nvPr>
        </p:nvSpPr>
        <p:spPr>
          <a:xfrm>
            <a:off x="181654" y="1242646"/>
            <a:ext cx="6186883" cy="1789991"/>
          </a:xfrm>
        </p:spPr>
        <p:txBody>
          <a:bodyPr/>
          <a:lstStyle/>
          <a:p>
            <a:pPr marL="0" indent="0">
              <a:buNone/>
            </a:pPr>
            <a:r>
              <a:rPr lang="en-GB" dirty="0">
                <a:latin typeface="+mn-lt"/>
              </a:rPr>
              <a:t>In this module, we will cover:</a:t>
            </a:r>
          </a:p>
          <a:p>
            <a:pPr marL="0" indent="0">
              <a:buNone/>
            </a:pPr>
            <a:endParaRPr lang="en-GB" dirty="0">
              <a:latin typeface="+mn-lt"/>
            </a:endParaRPr>
          </a:p>
          <a:p>
            <a:r>
              <a:rPr lang="en-GB" sz="2800" dirty="0">
                <a:latin typeface="+mn-lt"/>
              </a:rPr>
              <a:t>Disaster Recovery features available in Azure</a:t>
            </a:r>
          </a:p>
          <a:p>
            <a:r>
              <a:rPr lang="en-GB" sz="2800" dirty="0">
                <a:solidFill>
                  <a:schemeClr val="tx1"/>
                </a:solidFill>
                <a:latin typeface="+mn-lt"/>
              </a:rPr>
              <a:t>Integrating Azure Disaster Recovery features in a typical infrastructure</a:t>
            </a:r>
          </a:p>
          <a:p>
            <a:r>
              <a:rPr lang="en-GB" sz="2800" dirty="0">
                <a:solidFill>
                  <a:schemeClr val="tx1"/>
                </a:solidFill>
                <a:latin typeface="+mn-lt"/>
              </a:rPr>
              <a:t>Azure Site Recovery in-depth</a:t>
            </a:r>
            <a:br>
              <a:rPr lang="en-GB" sz="2800" dirty="0">
                <a:solidFill>
                  <a:schemeClr val="tx1"/>
                </a:solidFill>
                <a:latin typeface="+mn-lt"/>
              </a:rPr>
            </a:br>
            <a:endParaRPr lang="en-GB" sz="2800" dirty="0">
              <a:solidFill>
                <a:schemeClr val="tx1"/>
              </a:solidFill>
              <a:latin typeface="+mn-lt"/>
            </a:endParaRPr>
          </a:p>
          <a:p>
            <a:r>
              <a:rPr lang="en-GB" sz="2800" dirty="0">
                <a:solidFill>
                  <a:srgbClr val="FF0000"/>
                </a:solidFill>
                <a:latin typeface="+mn-lt"/>
              </a:rPr>
              <a:t>No sales, just tech !!</a:t>
            </a:r>
          </a:p>
        </p:txBody>
      </p:sp>
      <p:pic>
        <p:nvPicPr>
          <p:cNvPr id="1026" name="Picture 2" descr="6A97CCFC-3E06-4069-A799-23AE5435FBFB0E496857-9FF9-4E04-B6AB-2C3A37F1646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94"/>
          <a:stretch/>
        </p:blipFill>
        <p:spPr bwMode="auto">
          <a:xfrm>
            <a:off x="6735635" y="-67734"/>
            <a:ext cx="5456365" cy="690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247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288" y="447943"/>
            <a:ext cx="4707395" cy="1793104"/>
          </a:xfrm>
        </p:spPr>
        <p:txBody>
          <a:bodyPr/>
          <a:lstStyle/>
          <a:p>
            <a:r>
              <a:rPr lang="en-US" dirty="0"/>
              <a:t>Questions?</a:t>
            </a:r>
          </a:p>
        </p:txBody>
      </p:sp>
      <p:sp>
        <p:nvSpPr>
          <p:cNvPr id="5" name="Text Placeholder 4"/>
          <p:cNvSpPr>
            <a:spLocks noGrp="1"/>
          </p:cNvSpPr>
          <p:nvPr>
            <p:ph type="body" sz="quarter" idx="14"/>
          </p:nvPr>
        </p:nvSpPr>
        <p:spPr>
          <a:xfrm>
            <a:off x="268288" y="4696700"/>
            <a:ext cx="6174624" cy="1789991"/>
          </a:xfrm>
        </p:spPr>
        <p:txBody>
          <a:bodyPr/>
          <a:lstStyle/>
          <a:p>
            <a:r>
              <a:rPr lang="en-US" dirty="0">
                <a:hlinkClick r:id="rId3"/>
              </a:rPr>
              <a:t>pedete@Microsoft.com</a:t>
            </a:r>
            <a:endParaRPr lang="en-US" dirty="0"/>
          </a:p>
          <a:p>
            <a:endParaRPr lang="en-US" dirty="0"/>
          </a:p>
          <a:p>
            <a:r>
              <a:rPr lang="en-US" dirty="0"/>
              <a:t>@</a:t>
            </a:r>
            <a:r>
              <a:rPr lang="en-US" dirty="0" err="1"/>
              <a:t>pdtit</a:t>
            </a:r>
            <a:r>
              <a:rPr lang="en-US" dirty="0"/>
              <a:t> </a:t>
            </a:r>
          </a:p>
        </p:txBody>
      </p:sp>
    </p:spTree>
    <p:extLst>
      <p:ext uri="{BB962C8B-B14F-4D97-AF65-F5344CB8AC3E}">
        <p14:creationId xmlns:p14="http://schemas.microsoft.com/office/powerpoint/2010/main" val="2207382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845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ultiply 47"/>
          <p:cNvSpPr/>
          <p:nvPr/>
        </p:nvSpPr>
        <p:spPr bwMode="auto">
          <a:xfrm>
            <a:off x="-817349" y="2982501"/>
            <a:ext cx="8064517" cy="4075638"/>
          </a:xfrm>
          <a:prstGeom prst="mathMultiply">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375" tIns="45688" rIns="91375" bIns="45688" anchor="ctr"/>
          <a:lstStyle/>
          <a:p>
            <a:pPr algn="ctr" defTabSz="913492">
              <a:lnSpc>
                <a:spcPct val="90000"/>
              </a:lnSpc>
              <a:defRPr/>
            </a:pPr>
            <a:endParaRPr lang="en-US" sz="1998" spc="-51" dirty="0">
              <a:gradFill>
                <a:gsLst>
                  <a:gs pos="0">
                    <a:srgbClr val="505050"/>
                  </a:gs>
                  <a:gs pos="100000">
                    <a:srgbClr val="505050"/>
                  </a:gs>
                </a:gsLst>
                <a:lin ang="5400000" scaled="0"/>
              </a:gradFill>
            </a:endParaRPr>
          </a:p>
        </p:txBody>
      </p:sp>
      <p:sp>
        <p:nvSpPr>
          <p:cNvPr id="30" name="Rectangle 29"/>
          <p:cNvSpPr/>
          <p:nvPr/>
        </p:nvSpPr>
        <p:spPr bwMode="auto">
          <a:xfrm>
            <a:off x="7904838" y="736322"/>
            <a:ext cx="2329087" cy="2622354"/>
          </a:xfrm>
          <a:prstGeom prst="rect">
            <a:avLst/>
          </a:prstGeom>
          <a:solidFill>
            <a:srgbClr val="0070C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9" tIns="143391" rIns="179239" bIns="143391" anchor="b"/>
          <a:lstStyle/>
          <a:p>
            <a:pPr algn="r" defTabSz="913945">
              <a:lnSpc>
                <a:spcPct val="90000"/>
              </a:lnSpc>
              <a:defRPr/>
            </a:pPr>
            <a:r>
              <a:rPr lang="en-GB" sz="2353" dirty="0">
                <a:gradFill>
                  <a:gsLst>
                    <a:gs pos="0">
                      <a:srgbClr val="FFFFFF"/>
                    </a:gs>
                    <a:gs pos="100000">
                      <a:srgbClr val="FFFFFF"/>
                    </a:gs>
                  </a:gsLst>
                  <a:lin ang="5400000" scaled="0"/>
                </a:gradFill>
                <a:ea typeface="Segoe UI" pitchFamily="34" charset="0"/>
                <a:cs typeface="Segoe UI" pitchFamily="34" charset="0"/>
              </a:rPr>
              <a:t>External DR solution</a:t>
            </a:r>
          </a:p>
        </p:txBody>
      </p:sp>
      <p:sp>
        <p:nvSpPr>
          <p:cNvPr id="39940" name="Title 1"/>
          <p:cNvSpPr>
            <a:spLocks noGrp="1"/>
          </p:cNvSpPr>
          <p:nvPr>
            <p:ph type="title" idx="4294967295"/>
          </p:nvPr>
        </p:nvSpPr>
        <p:spPr>
          <a:xfrm>
            <a:off x="538163" y="320675"/>
            <a:ext cx="11653837" cy="839788"/>
          </a:xfrm>
        </p:spPr>
        <p:txBody>
          <a:bodyPr vert="horz" wrap="square" lIns="91416" tIns="45708" rIns="91416" bIns="45708" numCol="1" rtlCol="0" anchor="ctr" anchorCtr="0" compatLnSpc="1">
            <a:prstTxWarp prst="textNoShape">
              <a:avLst/>
            </a:prstTxWarp>
            <a:spAutoFit/>
          </a:bodyPr>
          <a:lstStyle/>
          <a:p>
            <a:r>
              <a:rPr lang="en-GB" altLang="en-US" b="1" dirty="0">
                <a:ea typeface="ＭＳ Ｐゴシック" pitchFamily="34" charset="-128"/>
                <a:cs typeface="Lucida Sans Unicode" panose="020B0602030504020204" pitchFamily="34" charset="0"/>
              </a:rPr>
              <a:t>The D/R challenge</a:t>
            </a:r>
          </a:p>
        </p:txBody>
      </p:sp>
      <p:sp>
        <p:nvSpPr>
          <p:cNvPr id="3" name="Rectangle 2"/>
          <p:cNvSpPr/>
          <p:nvPr/>
        </p:nvSpPr>
        <p:spPr bwMode="auto">
          <a:xfrm>
            <a:off x="569488" y="3503684"/>
            <a:ext cx="5451831" cy="3061988"/>
          </a:xfrm>
          <a:prstGeom prst="rect">
            <a:avLst/>
          </a:prstGeom>
          <a:solidFill>
            <a:srgbClr val="0070C0"/>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9" tIns="143391" rIns="179239" bIns="143391" anchor="b"/>
          <a:lstStyle/>
          <a:p>
            <a:pPr algn="r" defTabSz="913945">
              <a:lnSpc>
                <a:spcPct val="90000"/>
              </a:lnSpc>
              <a:defRPr/>
            </a:pPr>
            <a:r>
              <a:rPr lang="en-GB" sz="2353" dirty="0">
                <a:gradFill>
                  <a:gsLst>
                    <a:gs pos="0">
                      <a:srgbClr val="FFFFFF"/>
                    </a:gs>
                    <a:gs pos="100000">
                      <a:srgbClr val="FFFFFF"/>
                    </a:gs>
                  </a:gsLst>
                  <a:lin ang="5400000" scaled="0"/>
                </a:gradFill>
                <a:ea typeface="Segoe UI" pitchFamily="34" charset="0"/>
                <a:cs typeface="Segoe UI" pitchFamily="34" charset="0"/>
              </a:rPr>
              <a:t>Your on-premises IT platform</a:t>
            </a:r>
          </a:p>
        </p:txBody>
      </p:sp>
      <p:pic>
        <p:nvPicPr>
          <p:cNvPr id="39942"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4905" y="3649077"/>
            <a:ext cx="897233" cy="897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6332" y="4245821"/>
            <a:ext cx="897233" cy="89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0840" y="4730412"/>
            <a:ext cx="895116" cy="895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Group 48"/>
          <p:cNvGrpSpPr>
            <a:grpSpLocks/>
          </p:cNvGrpSpPr>
          <p:nvPr/>
        </p:nvGrpSpPr>
        <p:grpSpPr bwMode="auto">
          <a:xfrm>
            <a:off x="1068111" y="3729490"/>
            <a:ext cx="2122464" cy="2088607"/>
            <a:chOff x="1087463" y="3803172"/>
            <a:chExt cx="2167369" cy="2132489"/>
          </a:xfrm>
        </p:grpSpPr>
        <p:grpSp>
          <p:nvGrpSpPr>
            <p:cNvPr id="39957" name="Group 9"/>
            <p:cNvGrpSpPr>
              <a:grpSpLocks/>
            </p:cNvGrpSpPr>
            <p:nvPr/>
          </p:nvGrpSpPr>
          <p:grpSpPr bwMode="auto">
            <a:xfrm>
              <a:off x="1112837" y="3803172"/>
              <a:ext cx="1021597" cy="918799"/>
              <a:chOff x="3094037" y="1363662"/>
              <a:chExt cx="1021597" cy="918799"/>
            </a:xfrm>
          </p:grpSpPr>
          <p:pic>
            <p:nvPicPr>
              <p:cNvPr id="39964"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037" y="136366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4210" y="1591037"/>
                <a:ext cx="691424" cy="69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8" name="Group 10"/>
            <p:cNvGrpSpPr>
              <a:grpSpLocks/>
            </p:cNvGrpSpPr>
            <p:nvPr/>
          </p:nvGrpSpPr>
          <p:grpSpPr bwMode="auto">
            <a:xfrm>
              <a:off x="2233235" y="4464244"/>
              <a:ext cx="1021597" cy="918799"/>
              <a:chOff x="3094037" y="1363662"/>
              <a:chExt cx="1021597" cy="918799"/>
            </a:xfrm>
          </p:grpSpPr>
          <p:pic>
            <p:nvPicPr>
              <p:cNvPr id="39962" name="Picture 1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037" y="136366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4210" y="1591037"/>
                <a:ext cx="691424" cy="69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959" name="Group 13"/>
            <p:cNvGrpSpPr>
              <a:grpSpLocks/>
            </p:cNvGrpSpPr>
            <p:nvPr/>
          </p:nvGrpSpPr>
          <p:grpSpPr bwMode="auto">
            <a:xfrm>
              <a:off x="1087463" y="5016862"/>
              <a:ext cx="1021597" cy="918799"/>
              <a:chOff x="3094037" y="1363662"/>
              <a:chExt cx="1021597" cy="918799"/>
            </a:xfrm>
          </p:grpSpPr>
          <p:pic>
            <p:nvPicPr>
              <p:cNvPr id="39960" name="Picture 1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037" y="136366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1"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24210" y="1591037"/>
                <a:ext cx="691424" cy="69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7" name="Group 16"/>
          <p:cNvGrpSpPr/>
          <p:nvPr/>
        </p:nvGrpSpPr>
        <p:grpSpPr>
          <a:xfrm>
            <a:off x="1092265" y="1677662"/>
            <a:ext cx="1001254" cy="900503"/>
            <a:chOff x="3094037" y="1363662"/>
            <a:chExt cx="1021597" cy="918799"/>
          </a:xfrm>
          <a:solidFill>
            <a:schemeClr val="tx2"/>
          </a:solidFill>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4037" y="1363662"/>
              <a:ext cx="609600" cy="609600"/>
            </a:xfrm>
            <a:prstGeom prst="rect">
              <a:avLst/>
            </a:prstGeom>
            <a:grpFill/>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4210" y="1591037"/>
              <a:ext cx="691424" cy="691424"/>
            </a:xfrm>
            <a:prstGeom prst="rect">
              <a:avLst/>
            </a:prstGeom>
            <a:grpFill/>
          </p:spPr>
        </p:pic>
      </p:grpSp>
      <p:grpSp>
        <p:nvGrpSpPr>
          <p:cNvPr id="20" name="Group 19"/>
          <p:cNvGrpSpPr/>
          <p:nvPr/>
        </p:nvGrpSpPr>
        <p:grpSpPr>
          <a:xfrm>
            <a:off x="2417118" y="1658328"/>
            <a:ext cx="1001254" cy="900503"/>
            <a:chOff x="3094037" y="1363662"/>
            <a:chExt cx="1021597" cy="918799"/>
          </a:xfrm>
          <a:solidFill>
            <a:schemeClr val="tx2"/>
          </a:solidFill>
        </p:grpSpPr>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4037" y="1363662"/>
              <a:ext cx="609600" cy="609600"/>
            </a:xfrm>
            <a:prstGeom prst="rect">
              <a:avLst/>
            </a:prstGeom>
            <a:grpFill/>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4210" y="1591037"/>
              <a:ext cx="691424" cy="691424"/>
            </a:xfrm>
            <a:prstGeom prst="rect">
              <a:avLst/>
            </a:prstGeom>
            <a:grpFill/>
          </p:spPr>
        </p:pic>
      </p:grpSp>
      <p:cxnSp>
        <p:nvCxnSpPr>
          <p:cNvPr id="24" name="Straight Arrow Connector 23"/>
          <p:cNvCxnSpPr/>
          <p:nvPr/>
        </p:nvCxnSpPr>
        <p:spPr>
          <a:xfrm>
            <a:off x="3296381" y="4666928"/>
            <a:ext cx="664460" cy="0"/>
          </a:xfrm>
          <a:prstGeom prst="straightConnector1">
            <a:avLst/>
          </a:prstGeom>
          <a:ln w="762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585367" y="2919018"/>
            <a:ext cx="1375475" cy="1458003"/>
          </a:xfrm>
          <a:prstGeom prst="straightConnector1">
            <a:avLst/>
          </a:prstGeom>
          <a:ln w="76200">
            <a:solidFill>
              <a:srgbClr val="68D729"/>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9950" name="Picture 2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320039" y="821946"/>
            <a:ext cx="1673847" cy="167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Arrow Connector 32"/>
          <p:cNvCxnSpPr/>
          <p:nvPr/>
        </p:nvCxnSpPr>
        <p:spPr>
          <a:xfrm flipV="1">
            <a:off x="5274948" y="2114893"/>
            <a:ext cx="2911775" cy="1836788"/>
          </a:xfrm>
          <a:prstGeom prst="straightConnector1">
            <a:avLst/>
          </a:prstGeom>
          <a:ln w="161925">
            <a:solidFill>
              <a:srgbClr val="68D729"/>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Multiply 37"/>
          <p:cNvSpPr/>
          <p:nvPr/>
        </p:nvSpPr>
        <p:spPr bwMode="auto">
          <a:xfrm>
            <a:off x="4826333" y="4279679"/>
            <a:ext cx="757569" cy="766034"/>
          </a:xfrm>
          <a:prstGeom prst="mathMultiply">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375" tIns="45688" rIns="91375" bIns="45688" anchor="ctr"/>
          <a:lstStyle/>
          <a:p>
            <a:pPr algn="ctr" defTabSz="913492">
              <a:lnSpc>
                <a:spcPct val="90000"/>
              </a:lnSpc>
              <a:defRPr/>
            </a:pPr>
            <a:endParaRPr lang="en-US" sz="1998" spc="-51" dirty="0">
              <a:gradFill>
                <a:gsLst>
                  <a:gs pos="0">
                    <a:srgbClr val="505050"/>
                  </a:gs>
                  <a:gs pos="100000">
                    <a:srgbClr val="505050"/>
                  </a:gs>
                </a:gsLst>
                <a:lin ang="5400000" scaled="0"/>
              </a:gradFill>
            </a:endParaRPr>
          </a:p>
        </p:txBody>
      </p:sp>
      <p:cxnSp>
        <p:nvCxnSpPr>
          <p:cNvPr id="39" name="Straight Arrow Connector 38"/>
          <p:cNvCxnSpPr/>
          <p:nvPr/>
        </p:nvCxnSpPr>
        <p:spPr>
          <a:xfrm flipV="1">
            <a:off x="3296380" y="1585865"/>
            <a:ext cx="4890342" cy="3089529"/>
          </a:xfrm>
          <a:prstGeom prst="straightConnector1">
            <a:avLst/>
          </a:prstGeom>
          <a:ln w="762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538812" y="1336163"/>
            <a:ext cx="5647911" cy="1582854"/>
          </a:xfrm>
          <a:prstGeom prst="straightConnector1">
            <a:avLst/>
          </a:prstGeom>
          <a:ln w="762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Multiply 46"/>
          <p:cNvSpPr/>
          <p:nvPr/>
        </p:nvSpPr>
        <p:spPr bwMode="auto">
          <a:xfrm>
            <a:off x="3588406" y="3659658"/>
            <a:ext cx="2331959" cy="2321378"/>
          </a:xfrm>
          <a:prstGeom prst="mathMultiply">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91375" tIns="45688" rIns="91375" bIns="45688" anchor="ctr"/>
          <a:lstStyle/>
          <a:p>
            <a:pPr algn="ctr" defTabSz="913492">
              <a:lnSpc>
                <a:spcPct val="90000"/>
              </a:lnSpc>
              <a:defRPr/>
            </a:pPr>
            <a:endParaRPr lang="en-US" sz="1998" spc="-51" dirty="0">
              <a:gradFill>
                <a:gsLst>
                  <a:gs pos="0">
                    <a:srgbClr val="505050"/>
                  </a:gs>
                  <a:gs pos="100000">
                    <a:srgbClr val="505050"/>
                  </a:gs>
                </a:gsLst>
                <a:lin ang="5400000" scaled="0"/>
              </a:gradFill>
            </a:endParaRPr>
          </a:p>
        </p:txBody>
      </p:sp>
      <p:cxnSp>
        <p:nvCxnSpPr>
          <p:cNvPr id="50" name="Straight Arrow Connector 49"/>
          <p:cNvCxnSpPr/>
          <p:nvPr/>
        </p:nvCxnSpPr>
        <p:spPr>
          <a:xfrm flipV="1">
            <a:off x="9242664" y="2457705"/>
            <a:ext cx="0" cy="1667499"/>
          </a:xfrm>
          <a:prstGeom prst="straightConnector1">
            <a:avLst/>
          </a:prstGeom>
          <a:ln w="7620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585892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nodeType="afterGroup">
                            <p:stCondLst>
                              <p:cond delay="500"/>
                            </p:stCondLst>
                            <p:childTnLst>
                              <p:par>
                                <p:cTn id="12" presetID="7" presetClass="emph" presetSubtype="2" repeatCount="indefinite" autoRev="1" fill="hold" nodeType="afterEffect">
                                  <p:stCondLst>
                                    <p:cond delay="0"/>
                                  </p:stCondLst>
                                  <p:childTnLst>
                                    <p:animClr clrSpc="rgb" dir="cw">
                                      <p:cBhvr>
                                        <p:cTn id="13" dur="1000" fill="hold"/>
                                        <p:tgtEl>
                                          <p:spTgt spid="26"/>
                                        </p:tgtEl>
                                        <p:attrNameLst>
                                          <p:attrName>stroke.color</p:attrName>
                                        </p:attrNameLst>
                                      </p:cBhvr>
                                      <p:to>
                                        <a:schemeClr val="accent2"/>
                                      </p:to>
                                    </p:animClr>
                                    <p:set>
                                      <p:cBhvr>
                                        <p:cTn id="14" dur="1000" fill="hold"/>
                                        <p:tgtEl>
                                          <p:spTgt spid="26"/>
                                        </p:tgtEl>
                                        <p:attrNameLst>
                                          <p:attrName>stroke.on</p:attrName>
                                        </p:attrNameLst>
                                      </p:cBhvr>
                                      <p:to>
                                        <p:strVal val="true"/>
                                      </p:to>
                                    </p:set>
                                  </p:childTnLst>
                                </p:cTn>
                              </p:par>
                              <p:par>
                                <p:cTn id="15" presetID="7" presetClass="emph" presetSubtype="2" repeatCount="indefinite" autoRev="1" fill="hold" nodeType="withEffect">
                                  <p:stCondLst>
                                    <p:cond delay="0"/>
                                  </p:stCondLst>
                                  <p:childTnLst>
                                    <p:animClr clrSpc="rgb" dir="cw">
                                      <p:cBhvr>
                                        <p:cTn id="16" dur="1000" fill="hold"/>
                                        <p:tgtEl>
                                          <p:spTgt spid="24"/>
                                        </p:tgtEl>
                                        <p:attrNameLst>
                                          <p:attrName>stroke.color</p:attrName>
                                        </p:attrNameLst>
                                      </p:cBhvr>
                                      <p:to>
                                        <a:schemeClr val="accent2"/>
                                      </p:to>
                                    </p:animClr>
                                    <p:set>
                                      <p:cBhvr>
                                        <p:cTn id="17" dur="1000" fill="hold"/>
                                        <p:tgtEl>
                                          <p:spTgt spid="24"/>
                                        </p:tgtEl>
                                        <p:attrNameLst>
                                          <p:attrName>stroke.on</p:attrName>
                                        </p:attrNameLst>
                                      </p:cBhvr>
                                      <p:to>
                                        <p:strVal val="tru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par>
                          <p:cTn id="23" fill="hold" nodeType="afterGroup">
                            <p:stCondLst>
                              <p:cond delay="500"/>
                            </p:stCondLst>
                            <p:childTnLst>
                              <p:par>
                                <p:cTn id="24" presetID="7" presetClass="emph" presetSubtype="2" repeatCount="indefinite" autoRev="1" fill="hold" nodeType="afterEffect">
                                  <p:stCondLst>
                                    <p:cond delay="0"/>
                                  </p:stCondLst>
                                  <p:endCondLst>
                                    <p:cond evt="onNext" delay="0">
                                      <p:tgtEl>
                                        <p:sldTgt/>
                                      </p:tgtEl>
                                    </p:cond>
                                  </p:endCondLst>
                                  <p:childTnLst>
                                    <p:animClr clrSpc="rgb" dir="cw">
                                      <p:cBhvr>
                                        <p:cTn id="25" dur="1000" fill="hold"/>
                                        <p:tgtEl>
                                          <p:spTgt spid="33"/>
                                        </p:tgtEl>
                                        <p:attrNameLst>
                                          <p:attrName>stroke.color</p:attrName>
                                        </p:attrNameLst>
                                      </p:cBhvr>
                                      <p:to>
                                        <a:srgbClr val="0072C6"/>
                                      </p:to>
                                    </p:animClr>
                                    <p:set>
                                      <p:cBhvr>
                                        <p:cTn id="26" dur="1000" fill="hold"/>
                                        <p:tgtEl>
                                          <p:spTgt spid="33"/>
                                        </p:tgtEl>
                                        <p:attrNameLst>
                                          <p:attrName>stroke.on</p:attrName>
                                        </p:attrNameLst>
                                      </p:cBhvr>
                                      <p:to>
                                        <p:strVal val="tru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childTnLst>
                                </p:cTn>
                              </p:par>
                              <p:par>
                                <p:cTn id="40" presetID="7" presetClass="emph" presetSubtype="2" repeatCount="indefinite" autoRev="1" fill="hold" nodeType="withEffect">
                                  <p:stCondLst>
                                    <p:cond delay="0"/>
                                  </p:stCondLst>
                                  <p:endCondLst>
                                    <p:cond evt="onNext" delay="0">
                                      <p:tgtEl>
                                        <p:sldTgt/>
                                      </p:tgtEl>
                                    </p:cond>
                                  </p:endCondLst>
                                  <p:childTnLst>
                                    <p:animClr clrSpc="rgb" dir="cw">
                                      <p:cBhvr>
                                        <p:cTn id="41" dur="1000" fill="hold"/>
                                        <p:tgtEl>
                                          <p:spTgt spid="41"/>
                                        </p:tgtEl>
                                        <p:attrNameLst>
                                          <p:attrName>stroke.color</p:attrName>
                                        </p:attrNameLst>
                                      </p:cBhvr>
                                      <p:to>
                                        <a:schemeClr val="accent2"/>
                                      </p:to>
                                    </p:animClr>
                                    <p:set>
                                      <p:cBhvr>
                                        <p:cTn id="42" dur="1000" fill="hold"/>
                                        <p:tgtEl>
                                          <p:spTgt spid="41"/>
                                        </p:tgtEl>
                                        <p:attrNameLst>
                                          <p:attrName>stroke.on</p:attrName>
                                        </p:attrNameLst>
                                      </p:cBhvr>
                                      <p:to>
                                        <p:strVal val="tru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7" presetClass="emph" presetSubtype="2" repeatCount="indefinite" autoRev="1" fill="hold" nodeType="withEffect">
                                  <p:stCondLst>
                                    <p:cond delay="0"/>
                                  </p:stCondLst>
                                  <p:endCondLst>
                                    <p:cond evt="onNext" delay="0">
                                      <p:tgtEl>
                                        <p:sldTgt/>
                                      </p:tgtEl>
                                    </p:cond>
                                  </p:endCondLst>
                                  <p:childTnLst>
                                    <p:animClr clrSpc="rgb" dir="cw">
                                      <p:cBhvr>
                                        <p:cTn id="48" dur="1000" fill="hold"/>
                                        <p:tgtEl>
                                          <p:spTgt spid="39"/>
                                        </p:tgtEl>
                                        <p:attrNameLst>
                                          <p:attrName>stroke.color</p:attrName>
                                        </p:attrNameLst>
                                      </p:cBhvr>
                                      <p:to>
                                        <a:schemeClr val="accent2"/>
                                      </p:to>
                                    </p:animClr>
                                    <p:set>
                                      <p:cBhvr>
                                        <p:cTn id="49" dur="1000" fill="hold"/>
                                        <p:tgtEl>
                                          <p:spTgt spid="39"/>
                                        </p:tgtEl>
                                        <p:attrNameLst>
                                          <p:attrName>stroke.on</p:attrName>
                                        </p:attrNameLst>
                                      </p:cBhvr>
                                      <p:to>
                                        <p:strVal val="tru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nodeType="clickEffect">
                                  <p:stCondLst>
                                    <p:cond delay="0"/>
                                  </p:stCondLst>
                                  <p:childTnLst>
                                    <p:set>
                                      <p:cBhvr>
                                        <p:cTn id="53" dur="1" fill="hold">
                                          <p:stCondLst>
                                            <p:cond delay="0"/>
                                          </p:stCondLst>
                                        </p:cTn>
                                        <p:tgtEl>
                                          <p:spTgt spid="41"/>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9"/>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8"/>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ntr" presetSubtype="0" fill="hold"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xit" presetSubtype="0" fill="hold" nodeType="clickEffect">
                                  <p:stCondLst>
                                    <p:cond delay="0"/>
                                  </p:stCondLst>
                                  <p:childTnLst>
                                    <p:animEffect transition="out" filter="fade">
                                      <p:cBhvr>
                                        <p:cTn id="66" dur="500"/>
                                        <p:tgtEl>
                                          <p:spTgt spid="26"/>
                                        </p:tgtEl>
                                      </p:cBhvr>
                                    </p:animEffect>
                                    <p:set>
                                      <p:cBhvr>
                                        <p:cTn id="67" dur="1" fill="hold">
                                          <p:stCondLst>
                                            <p:cond delay="499"/>
                                          </p:stCondLst>
                                        </p:cTn>
                                        <p:tgtEl>
                                          <p:spTgt spid="26"/>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xit" presetSubtype="0" fill="hold" nodeType="clickEffect">
                                  <p:stCondLst>
                                    <p:cond delay="0"/>
                                  </p:stCondLst>
                                  <p:childTnLst>
                                    <p:set>
                                      <p:cBhvr>
                                        <p:cTn id="85" dur="1" fill="hold">
                                          <p:stCondLst>
                                            <p:cond delay="0"/>
                                          </p:stCondLst>
                                        </p:cTn>
                                        <p:tgtEl>
                                          <p:spTgt spid="33"/>
                                        </p:tgtEl>
                                        <p:attrNameLst>
                                          <p:attrName>style.visibility</p:attrName>
                                        </p:attrNameLst>
                                      </p:cBhvr>
                                      <p:to>
                                        <p:strVal val="hidden"/>
                                      </p:to>
                                    </p:set>
                                  </p:childTnLst>
                                </p:cTn>
                              </p:par>
                              <p:par>
                                <p:cTn id="86" presetID="1" presetClass="exit" presetSubtype="0" fill="hold" nodeType="withEffect">
                                  <p:stCondLst>
                                    <p:cond delay="0"/>
                                  </p:stCondLst>
                                  <p:childTnLst>
                                    <p:set>
                                      <p:cBhvr>
                                        <p:cTn id="87" dur="1" fill="hold">
                                          <p:stCondLst>
                                            <p:cond delay="0"/>
                                          </p:stCondLst>
                                        </p:cTn>
                                        <p:tgtEl>
                                          <p:spTgt spid="41"/>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39"/>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47"/>
                                        </p:tgtEl>
                                        <p:attrNameLst>
                                          <p:attrName>style.visibility</p:attrName>
                                        </p:attrNameLst>
                                      </p:cBhvr>
                                      <p:to>
                                        <p:strVal val="hidden"/>
                                      </p:to>
                                    </p:set>
                                  </p:childTnLst>
                                </p:cTn>
                              </p:par>
                              <p:par>
                                <p:cTn id="92" presetID="1" presetClass="entr" presetSubtype="0" fill="hold" nodeType="withEffect">
                                  <p:stCondLst>
                                    <p:cond delay="0"/>
                                  </p:stCondLst>
                                  <p:childTnLst>
                                    <p:set>
                                      <p:cBhvr>
                                        <p:cTn id="93" dur="1" fill="hold">
                                          <p:stCondLst>
                                            <p:cond delay="0"/>
                                          </p:stCondLst>
                                        </p:cTn>
                                        <p:tgtEl>
                                          <p:spTgt spid="26"/>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24"/>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1" presetClass="entr" presetSubtype="0" fill="hold" nodeType="clickEffect">
                                  <p:stCondLst>
                                    <p:cond delay="0"/>
                                  </p:stCondLst>
                                  <p:childTnLst>
                                    <p:set>
                                      <p:cBhvr>
                                        <p:cTn id="99" dur="1" fill="hold">
                                          <p:stCondLst>
                                            <p:cond delay="0"/>
                                          </p:stCondLst>
                                        </p:cTn>
                                        <p:tgtEl>
                                          <p:spTgt spid="48"/>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26"/>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38"/>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63" presetClass="path" presetSubtype="0" accel="50000" decel="50000" fill="hold" nodeType="clickEffect">
                                  <p:stCondLst>
                                    <p:cond delay="0"/>
                                  </p:stCondLst>
                                  <p:childTnLst>
                                    <p:animMotion origin="layout" path="M 4.21241E-6 3.76759E-6 L 0.58284 -0.00068 " pathEditMode="relative" rAng="0" ptsTypes="AA">
                                      <p:cBhvr>
                                        <p:cTn id="107" dur="2000" fill="hold"/>
                                        <p:tgtEl>
                                          <p:spTgt spid="49"/>
                                        </p:tgtEl>
                                        <p:attrNameLst>
                                          <p:attrName>ppt_x</p:attrName>
                                          <p:attrName>ppt_y</p:attrName>
                                        </p:attrNameLst>
                                      </p:cBhvr>
                                      <p:rCtr x="29142" y="-45"/>
                                    </p:animMotion>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0" presetClass="entr" presetSubtype="0" fill="hold" nodeType="clickEffect">
                                  <p:stCondLst>
                                    <p:cond delay="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500"/>
                                        <p:tgtEl>
                                          <p:spTgt spid="50"/>
                                        </p:tgtEl>
                                      </p:cBhvr>
                                    </p:animEffect>
                                  </p:childTnLst>
                                </p:cTn>
                              </p:par>
                              <p:par>
                                <p:cTn id="113" presetID="1"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1"/>
          <p:cNvSpPr>
            <a:spLocks noGrp="1"/>
          </p:cNvSpPr>
          <p:nvPr>
            <p:ph type="body" sz="quarter" idx="4294967295"/>
          </p:nvPr>
        </p:nvSpPr>
        <p:spPr>
          <a:xfrm>
            <a:off x="541338" y="1654175"/>
            <a:ext cx="11650662" cy="3892550"/>
          </a:xfrm>
        </p:spPr>
        <p:txBody>
          <a:bodyPr/>
          <a:lstStyle/>
          <a:p>
            <a:r>
              <a:rPr lang="en-GB" altLang="en-US" sz="2666" dirty="0">
                <a:solidFill>
                  <a:srgbClr val="00B0F0"/>
                </a:solidFill>
                <a:latin typeface="Verdana" panose="020B0604030504040204" pitchFamily="34" charset="0"/>
                <a:ea typeface="ＭＳ Ｐゴシック" pitchFamily="34" charset="-128"/>
                <a:cs typeface="Lucida Sans Unicode" panose="020B0602030504020204" pitchFamily="34" charset="0"/>
              </a:rPr>
              <a:t>Historically challenging</a:t>
            </a:r>
          </a:p>
          <a:p>
            <a:pPr lvl="1"/>
            <a:r>
              <a:rPr lang="en-GB" altLang="en-US" sz="2399" dirty="0">
                <a:latin typeface="Verdana" panose="020B0604030504040204" pitchFamily="34" charset="0"/>
                <a:ea typeface="ＭＳ Ｐゴシック" pitchFamily="34" charset="-128"/>
                <a:cs typeface="Lucida Sans Unicode" panose="020B0602030504020204" pitchFamily="34" charset="0"/>
              </a:rPr>
              <a:t>Complicated solutions</a:t>
            </a:r>
          </a:p>
          <a:p>
            <a:pPr lvl="1"/>
            <a:r>
              <a:rPr lang="en-GB" altLang="en-US" sz="2399" dirty="0">
                <a:latin typeface="Verdana" panose="020B0604030504040204" pitchFamily="34" charset="0"/>
                <a:ea typeface="ＭＳ Ｐゴシック" pitchFamily="34" charset="-128"/>
                <a:cs typeface="Lucida Sans Unicode" panose="020B0602030504020204" pitchFamily="34" charset="0"/>
              </a:rPr>
              <a:t>Required end-to-end planning and design</a:t>
            </a:r>
          </a:p>
          <a:p>
            <a:pPr lvl="1"/>
            <a:r>
              <a:rPr lang="en-GB" altLang="en-US" sz="2399" dirty="0">
                <a:latin typeface="Verdana" panose="020B0604030504040204" pitchFamily="34" charset="0"/>
                <a:ea typeface="ＭＳ Ｐゴシック" pitchFamily="34" charset="-128"/>
                <a:cs typeface="Lucida Sans Unicode" panose="020B0602030504020204" pitchFamily="34" charset="0"/>
              </a:rPr>
              <a:t>Vendor lock-in</a:t>
            </a:r>
          </a:p>
          <a:p>
            <a:pPr lvl="1"/>
            <a:r>
              <a:rPr lang="en-GB" altLang="en-US" sz="2399" dirty="0">
                <a:latin typeface="Verdana" panose="020B0604030504040204" pitchFamily="34" charset="0"/>
                <a:ea typeface="ＭＳ Ｐゴシック" pitchFamily="34" charset="-128"/>
                <a:cs typeface="Lucida Sans Unicode" panose="020B0602030504020204" pitchFamily="34" charset="0"/>
              </a:rPr>
              <a:t>In most cases “pretty” expensive</a:t>
            </a:r>
          </a:p>
          <a:p>
            <a:endParaRPr lang="en-GB" altLang="en-US" sz="2666" dirty="0">
              <a:solidFill>
                <a:srgbClr val="FFFF00"/>
              </a:solidFill>
              <a:latin typeface="Verdana" panose="020B0604030504040204" pitchFamily="34" charset="0"/>
              <a:ea typeface="ＭＳ Ｐゴシック" pitchFamily="34" charset="-128"/>
              <a:cs typeface="Lucida Sans Unicode" panose="020B0602030504020204" pitchFamily="34" charset="0"/>
            </a:endParaRPr>
          </a:p>
          <a:p>
            <a:r>
              <a:rPr lang="en-GB" altLang="en-US" sz="2666" dirty="0">
                <a:solidFill>
                  <a:srgbClr val="00B0F0"/>
                </a:solidFill>
                <a:latin typeface="Verdana" panose="020B0604030504040204" pitchFamily="34" charset="0"/>
                <a:ea typeface="ＭＳ Ｐゴシック" pitchFamily="34" charset="-128"/>
                <a:cs typeface="Lucida Sans Unicode" panose="020B0602030504020204" pitchFamily="34" charset="0"/>
              </a:rPr>
              <a:t>Commodity solutions are now in the market</a:t>
            </a:r>
          </a:p>
          <a:p>
            <a:pPr lvl="1"/>
            <a:r>
              <a:rPr lang="en-GB" altLang="en-US" sz="2399" dirty="0">
                <a:latin typeface="Verdana" panose="020B0604030504040204" pitchFamily="34" charset="0"/>
                <a:ea typeface="ＭＳ Ｐゴシック" pitchFamily="34" charset="-128"/>
                <a:cs typeface="Lucida Sans Unicode" panose="020B0602030504020204" pitchFamily="34" charset="0"/>
              </a:rPr>
              <a:t>Public cloud offerings like Azure </a:t>
            </a:r>
            <a:r>
              <a:rPr lang="en-GB" altLang="en-US" sz="2399" dirty="0">
                <a:latin typeface="Verdana" panose="020B0604030504040204" pitchFamily="34" charset="0"/>
                <a:ea typeface="ＭＳ Ｐゴシック" pitchFamily="34" charset="-128"/>
                <a:cs typeface="Lucida Sans Unicode" panose="020B0602030504020204" pitchFamily="34" charset="0"/>
                <a:sym typeface="Wingdings" panose="05000000000000000000" pitchFamily="2" charset="2"/>
              </a:rPr>
              <a:t></a:t>
            </a:r>
            <a:endParaRPr lang="en-GB" altLang="en-US" sz="2399" dirty="0">
              <a:latin typeface="Verdana" panose="020B0604030504040204" pitchFamily="34" charset="0"/>
              <a:ea typeface="ＭＳ Ｐゴシック" pitchFamily="34" charset="-128"/>
              <a:cs typeface="Lucida Sans Unicode" panose="020B0602030504020204" pitchFamily="34" charset="0"/>
            </a:endParaRPr>
          </a:p>
          <a:p>
            <a:pPr lvl="1"/>
            <a:r>
              <a:rPr lang="en-GB" altLang="en-US" sz="2399" dirty="0">
                <a:latin typeface="Verdana" panose="020B0604030504040204" pitchFamily="34" charset="0"/>
                <a:ea typeface="ＭＳ Ｐゴシック" pitchFamily="34" charset="-128"/>
                <a:cs typeface="Lucida Sans Unicode" panose="020B0602030504020204" pitchFamily="34" charset="0"/>
              </a:rPr>
              <a:t>OPEX vs. CAPEX for your D/R = it’s way cheaper!!!!</a:t>
            </a:r>
          </a:p>
        </p:txBody>
      </p:sp>
      <p:sp>
        <p:nvSpPr>
          <p:cNvPr id="40963" name="Title 2"/>
          <p:cNvSpPr>
            <a:spLocks noGrp="1"/>
          </p:cNvSpPr>
          <p:nvPr>
            <p:ph type="title" idx="4294967295"/>
          </p:nvPr>
        </p:nvSpPr>
        <p:spPr>
          <a:xfrm>
            <a:off x="157397" y="175692"/>
            <a:ext cx="11652250" cy="839787"/>
          </a:xfrm>
        </p:spPr>
        <p:txBody>
          <a:bodyPr vert="horz" wrap="square" lIns="91416" tIns="45708" rIns="91416" bIns="45708" numCol="1" rtlCol="0" anchor="ctr" anchorCtr="0" compatLnSpc="1">
            <a:prstTxWarp prst="textNoShape">
              <a:avLst/>
            </a:prstTxWarp>
            <a:spAutoFit/>
          </a:bodyPr>
          <a:lstStyle/>
          <a:p>
            <a:r>
              <a:rPr lang="en-GB" altLang="en-US" b="1" dirty="0">
                <a:ea typeface="ＭＳ Ｐゴシック" pitchFamily="34" charset="-128"/>
                <a:cs typeface="Lucida Sans Unicode" panose="020B0602030504020204" pitchFamily="34" charset="0"/>
              </a:rPr>
              <a:t>Reasons to </a:t>
            </a:r>
            <a:r>
              <a:rPr lang="en-GB" altLang="en-US" b="1" dirty="0">
                <a:solidFill>
                  <a:schemeClr val="tx1"/>
                </a:solidFill>
                <a:ea typeface="ＭＳ Ｐゴシック" pitchFamily="34" charset="-128"/>
                <a:cs typeface="Lucida Sans Unicode" panose="020B0602030504020204" pitchFamily="34" charset="0"/>
              </a:rPr>
              <a:t>reconsider</a:t>
            </a:r>
            <a:r>
              <a:rPr lang="en-GB" altLang="en-US" b="1" dirty="0">
                <a:ea typeface="ＭＳ Ｐゴシック" pitchFamily="34" charset="-128"/>
                <a:cs typeface="Lucida Sans Unicode" panose="020B0602030504020204" pitchFamily="34" charset="0"/>
              </a:rPr>
              <a:t> your D/R today</a:t>
            </a:r>
          </a:p>
        </p:txBody>
      </p:sp>
    </p:spTree>
    <p:extLst>
      <p:ext uri="{BB962C8B-B14F-4D97-AF65-F5344CB8AC3E}">
        <p14:creationId xmlns:p14="http://schemas.microsoft.com/office/powerpoint/2010/main" val="197059467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453" y="1580256"/>
            <a:ext cx="11541863" cy="899665"/>
          </a:xfrm>
        </p:spPr>
        <p:txBody>
          <a:bodyPr>
            <a:normAutofit fontScale="90000"/>
          </a:bodyPr>
          <a:lstStyle/>
          <a:p>
            <a:pPr>
              <a:defRPr/>
            </a:pPr>
            <a:r>
              <a:rPr lang="en-GB" dirty="0">
                <a:solidFill>
                  <a:schemeClr val="tx1"/>
                </a:solidFill>
              </a:rPr>
              <a:t>- </a:t>
            </a:r>
            <a:r>
              <a:rPr lang="en-GB" sz="4704" dirty="0">
                <a:solidFill>
                  <a:schemeClr val="tx1"/>
                </a:solidFill>
              </a:rPr>
              <a:t>Monthly scheduled reboots </a:t>
            </a:r>
            <a:r>
              <a:rPr lang="en-GB" sz="3599" i="1" dirty="0">
                <a:solidFill>
                  <a:schemeClr val="tx1"/>
                </a:solidFill>
              </a:rPr>
              <a:t>“maintenance plan”</a:t>
            </a:r>
            <a:br>
              <a:rPr lang="en-GB" sz="4704" dirty="0">
                <a:solidFill>
                  <a:schemeClr val="tx1"/>
                </a:solidFill>
              </a:rPr>
            </a:br>
            <a:r>
              <a:rPr lang="en-GB" sz="4704" dirty="0">
                <a:solidFill>
                  <a:schemeClr val="tx1"/>
                </a:solidFill>
              </a:rPr>
              <a:t>- Backup or long term data solution</a:t>
            </a:r>
            <a:br>
              <a:rPr lang="en-GB" sz="4704" dirty="0">
                <a:solidFill>
                  <a:schemeClr val="tx1"/>
                </a:solidFill>
              </a:rPr>
            </a:br>
            <a:r>
              <a:rPr lang="en-GB" sz="4704" dirty="0">
                <a:solidFill>
                  <a:schemeClr val="tx1"/>
                </a:solidFill>
              </a:rPr>
              <a:t>        (but having a backup already helps… </a:t>
            </a:r>
            <a:r>
              <a:rPr lang="en-GB" sz="4704" dirty="0">
                <a:solidFill>
                  <a:schemeClr val="tx1"/>
                </a:solidFill>
                <a:sym typeface="Wingdings" panose="05000000000000000000" pitchFamily="2" charset="2"/>
              </a:rPr>
              <a:t></a:t>
            </a:r>
            <a:r>
              <a:rPr lang="en-GB" sz="4704" dirty="0">
                <a:solidFill>
                  <a:schemeClr val="tx1"/>
                </a:solidFill>
              </a:rPr>
              <a:t>)</a:t>
            </a:r>
            <a:br>
              <a:rPr lang="en-GB" sz="4704" dirty="0">
                <a:solidFill>
                  <a:schemeClr val="tx1"/>
                </a:solidFill>
              </a:rPr>
            </a:br>
            <a:br>
              <a:rPr lang="en-GB" sz="4704" dirty="0">
                <a:solidFill>
                  <a:schemeClr val="tx1"/>
                </a:solidFill>
              </a:rPr>
            </a:br>
            <a:r>
              <a:rPr lang="en-GB" sz="4704" dirty="0">
                <a:solidFill>
                  <a:schemeClr val="tx1"/>
                </a:solidFill>
              </a:rPr>
              <a:t>- “</a:t>
            </a:r>
            <a:r>
              <a:rPr lang="en-GB" sz="4704" i="1" dirty="0">
                <a:solidFill>
                  <a:schemeClr val="tx1"/>
                </a:solidFill>
              </a:rPr>
              <a:t>I can blame it on the IT guy anyway”</a:t>
            </a:r>
            <a:br>
              <a:rPr lang="en-GB" sz="4704" dirty="0">
                <a:solidFill>
                  <a:schemeClr val="tx1"/>
                </a:solidFill>
              </a:rPr>
            </a:br>
            <a:br>
              <a:rPr lang="en-GB" dirty="0">
                <a:solidFill>
                  <a:schemeClr val="tx1"/>
                </a:solidFill>
              </a:rPr>
            </a:br>
            <a:endParaRPr lang="en-GB" dirty="0">
              <a:solidFill>
                <a:schemeClr val="tx1"/>
              </a:solidFill>
            </a:endParaRPr>
          </a:p>
        </p:txBody>
      </p:sp>
      <p:sp>
        <p:nvSpPr>
          <p:cNvPr id="5" name="Title 2"/>
          <p:cNvSpPr txBox="1">
            <a:spLocks/>
          </p:cNvSpPr>
          <p:nvPr/>
        </p:nvSpPr>
        <p:spPr>
          <a:xfrm>
            <a:off x="536966" y="290802"/>
            <a:ext cx="11653447" cy="899348"/>
          </a:xfrm>
          <a:prstGeom prst="rect">
            <a:avLst/>
          </a:prstGeom>
        </p:spPr>
        <p:txBody>
          <a:bodyPr lIns="91416" tIns="45708" rIns="91416" bIns="45708" anchor="ctr">
            <a:noAutofit/>
          </a:bodyPr>
          <a:lstStyle>
            <a:lvl1pPr defTabSz="1219170">
              <a:spcBef>
                <a:spcPct val="0"/>
              </a:spcBef>
              <a:buNone/>
              <a:defRPr sz="4267" b="1">
                <a:solidFill>
                  <a:srgbClr val="0088DA"/>
                </a:solidFill>
                <a:latin typeface="Segoe UI" panose="020B0502040204020203" pitchFamily="34" charset="0"/>
                <a:ea typeface="Verdana" panose="020B0604030504040204" pitchFamily="34" charset="0"/>
                <a:cs typeface="Segoe UI" panose="020B0502040204020203" pitchFamily="34" charset="0"/>
              </a:defRPr>
            </a:lvl1pPr>
          </a:lstStyle>
          <a:p>
            <a:pPr eaLnBrk="1" hangingPunct="1">
              <a:buFont typeface="Wingdings" panose="05000000000000000000" pitchFamily="2" charset="2"/>
              <a:buNone/>
              <a:defRPr/>
            </a:pPr>
            <a:r>
              <a:rPr lang="en-GB" sz="5400" dirty="0">
                <a:solidFill>
                  <a:schemeClr val="tx1"/>
                </a:solidFill>
                <a:latin typeface="+mj-lt"/>
              </a:rPr>
              <a:t>Disaster Recovery does not mean…</a:t>
            </a:r>
          </a:p>
        </p:txBody>
      </p:sp>
    </p:spTree>
    <p:extLst>
      <p:ext uri="{BB962C8B-B14F-4D97-AF65-F5344CB8AC3E}">
        <p14:creationId xmlns:p14="http://schemas.microsoft.com/office/powerpoint/2010/main" val="962104357"/>
      </p:ext>
    </p:extLst>
  </p:cSld>
  <p:clrMapOvr>
    <a:masterClrMapping/>
  </p:clrMapOvr>
  <p:transition>
    <p:fade/>
  </p:transition>
</p:sld>
</file>

<file path=ppt/theme/theme1.xml><?xml version="1.0" encoding="utf-8"?>
<a:theme xmlns:a="http://schemas.openxmlformats.org/drawingml/2006/main" name="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SI Architect Workshop Template.potx" id="{35570084-85B1-4894-B5D6-5CEA24E07548}" vid="{0035E6FE-8EF5-4907-B4B8-46A7FD080D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4D4F2C9FDBBBB42818F300E398E192B" ma:contentTypeVersion="2" ma:contentTypeDescription="Create a new document." ma:contentTypeScope="" ma:versionID="30f85410457d91ef8eeaf92f065e54cb">
  <xsd:schema xmlns:xsd="http://www.w3.org/2001/XMLSchema" xmlns:xs="http://www.w3.org/2001/XMLSchema" xmlns:p="http://schemas.microsoft.com/office/2006/metadata/properties" xmlns:ns2="0e6ed2f3-2003-4809-a7f1-bfb3304c948f" targetNamespace="http://schemas.microsoft.com/office/2006/metadata/properties" ma:root="true" ma:fieldsID="02a2db4a10f75046e616d491db109320" ns2:_="">
    <xsd:import namespace="0e6ed2f3-2003-4809-a7f1-bfb3304c948f"/>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6ed2f3-2003-4809-a7f1-bfb3304c948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2048A1-EA09-4811-9D52-ABC9063A4B91}">
  <ds:schemaRefs>
    <ds:schemaRef ds:uri="http://schemas.microsoft.com/sharepoint/v3/contenttype/forms"/>
  </ds:schemaRefs>
</ds:datastoreItem>
</file>

<file path=customXml/itemProps2.xml><?xml version="1.0" encoding="utf-8"?>
<ds:datastoreItem xmlns:ds="http://schemas.openxmlformats.org/officeDocument/2006/customXml" ds:itemID="{88AFB659-D2FF-469D-9BA3-DDF9E832B1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6ed2f3-2003-4809-a7f1-bfb3304c94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D80EEA-1669-48E9-84EA-D9F730B923FD}">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0e6ed2f3-2003-4809-a7f1-bfb3304c948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GSI Architect Workshop Template</Template>
  <TotalTime>244</TotalTime>
  <Words>3001</Words>
  <Application>Microsoft Office PowerPoint</Application>
  <PresentationFormat>Widescreen</PresentationFormat>
  <Paragraphs>486</Paragraphs>
  <Slides>69</Slides>
  <Notes>46</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ＭＳ Ｐゴシック</vt:lpstr>
      <vt:lpstr>Arial</vt:lpstr>
      <vt:lpstr>Calibri</vt:lpstr>
      <vt:lpstr>Courier New</vt:lpstr>
      <vt:lpstr>Lucida Sans Unicode</vt:lpstr>
      <vt:lpstr>Segoe UI</vt:lpstr>
      <vt:lpstr>Segoe UI Black</vt:lpstr>
      <vt:lpstr>Segoe UI Light</vt:lpstr>
      <vt:lpstr>Times</vt:lpstr>
      <vt:lpstr>Verdana</vt:lpstr>
      <vt:lpstr>Wingdings</vt:lpstr>
      <vt:lpstr>Windows Azure</vt:lpstr>
      <vt:lpstr>PowerPoint Presentation</vt:lpstr>
      <vt:lpstr>Objectives</vt:lpstr>
      <vt:lpstr>What is Disaster Recovery ?</vt:lpstr>
      <vt:lpstr>How to stay calm when the lights go out…</vt:lpstr>
      <vt:lpstr>PowerPoint Presentation</vt:lpstr>
      <vt:lpstr>“Familiar” DR Solutions</vt:lpstr>
      <vt:lpstr>The D/R challenge</vt:lpstr>
      <vt:lpstr>Reasons to reconsider your D/R today</vt:lpstr>
      <vt:lpstr>- Monthly scheduled reboots “maintenance plan” - Backup or long term data solution         (but having a backup already helps… )  - “I can blame it on the IT guy anyway”  </vt:lpstr>
      <vt:lpstr>Microsoft’s D/R stack</vt:lpstr>
      <vt:lpstr>Microsoft D/R solutions </vt:lpstr>
      <vt:lpstr>Azure Disaster Recovery Components</vt:lpstr>
      <vt:lpstr>Azure D/R Components</vt:lpstr>
      <vt:lpstr>SQL Server Availability Replica on Azure</vt:lpstr>
      <vt:lpstr>Availability Sets</vt:lpstr>
      <vt:lpstr>Azure Site Recovery One solution for multiple infrastructures</vt:lpstr>
      <vt:lpstr>Azure Site Recovery alike tools</vt:lpstr>
      <vt:lpstr>Why Azure Site Recovery</vt:lpstr>
      <vt:lpstr>Hyper-V to Azure Site Recovery Configuration – Step by Step</vt:lpstr>
      <vt:lpstr>ASR for Hyper-V – Step-by-Step</vt:lpstr>
      <vt:lpstr>Step 1: Create Recovery Vault</vt:lpstr>
      <vt:lpstr>Step 1: Create Recovery Vault</vt:lpstr>
      <vt:lpstr>Step 2: Create a Hyper-V Site</vt:lpstr>
      <vt:lpstr>Step 2: Create a Hyper-V Site</vt:lpstr>
      <vt:lpstr>Step 3: Prepare Hyper-V Servers</vt:lpstr>
      <vt:lpstr>Step 3: Prepare Hyper-V Servers</vt:lpstr>
      <vt:lpstr>Step 3: Prepare Hyper-V Servers</vt:lpstr>
      <vt:lpstr>Step 3: Prepare Hyper-V Servers</vt:lpstr>
      <vt:lpstr>Step 4: Prepare Resources</vt:lpstr>
      <vt:lpstr>Step 4: Prepare Resources - Storage</vt:lpstr>
      <vt:lpstr>Step 4: Prepare Resources: Network</vt:lpstr>
      <vt:lpstr>Step 5: Create and Configure Protection Groups</vt:lpstr>
      <vt:lpstr>Step 5: Protection Groups</vt:lpstr>
      <vt:lpstr>Step 5: Protection Groups</vt:lpstr>
      <vt:lpstr>Step 6: Enable protection for VMs</vt:lpstr>
      <vt:lpstr>Step 6: Enable protection for VMs</vt:lpstr>
      <vt:lpstr>Step 7: Test Deployment</vt:lpstr>
      <vt:lpstr>Step 7: Test Deployment Process</vt:lpstr>
      <vt:lpstr>Step 7: Test Failover</vt:lpstr>
      <vt:lpstr>Step 7: Test Failover</vt:lpstr>
      <vt:lpstr>Step 7: Test Failover</vt:lpstr>
      <vt:lpstr>That’s all folks </vt:lpstr>
      <vt:lpstr>Demo</vt:lpstr>
      <vt:lpstr>VMware / Physical / Amazon AWS Azure Site Recovery  Configuration – Step by Step</vt:lpstr>
      <vt:lpstr>ASR for VMware / Physical / AWS</vt:lpstr>
      <vt:lpstr>Step 1: Create Recovery Vault</vt:lpstr>
      <vt:lpstr>Step 2 : Set Up the Configuration Server </vt:lpstr>
      <vt:lpstr>Step 2 : Set Up the Configuration Server </vt:lpstr>
      <vt:lpstr>Step 2: Set Up the Configuration Server</vt:lpstr>
      <vt:lpstr>Step 3: Add VMware vCenter servers</vt:lpstr>
      <vt:lpstr>Step 4: Prepare Resources - Storage</vt:lpstr>
      <vt:lpstr>Step 4: Prepare Resources: Network</vt:lpstr>
      <vt:lpstr>Step 5: Create and Configure Protection Groups</vt:lpstr>
      <vt:lpstr>Step 5: Protection Groups</vt:lpstr>
      <vt:lpstr>Step 5: Protection Groups</vt:lpstr>
      <vt:lpstr>Step 6: Enable protection for VMs</vt:lpstr>
      <vt:lpstr>Step 6: Enable protection for VMs</vt:lpstr>
      <vt:lpstr>Step 7: Test Deployment</vt:lpstr>
      <vt:lpstr>Step 7: Test Deployment Process</vt:lpstr>
      <vt:lpstr>Step 7: Test Failover</vt:lpstr>
      <vt:lpstr>Step 7: Test Failover</vt:lpstr>
      <vt:lpstr>Step 7: Test Failover</vt:lpstr>
      <vt:lpstr>That’s all folks </vt:lpstr>
      <vt:lpstr>Demo</vt:lpstr>
      <vt:lpstr>Recovery Plans explained</vt:lpstr>
      <vt:lpstr>Demo</vt:lpstr>
      <vt:lpstr>Objectives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De Tender</dc:creator>
  <cp:lastModifiedBy>Peter De Tender</cp:lastModifiedBy>
  <cp:revision>14</cp:revision>
  <dcterms:created xsi:type="dcterms:W3CDTF">2016-06-08T07:33:01Z</dcterms:created>
  <dcterms:modified xsi:type="dcterms:W3CDTF">2016-10-19T19:37:18Z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0x010100D4D4F2C9FDBBBB42818F300E398E192B</vt:lpwstr>
  </property>
</Properties>
</file>